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 id="2147483690" r:id="rId2"/>
    <p:sldMasterId id="2147483748" r:id="rId3"/>
    <p:sldMasterId id="2147483750" r:id="rId4"/>
    <p:sldMasterId id="2147483752" r:id="rId5"/>
    <p:sldMasterId id="2147483789" r:id="rId6"/>
  </p:sldMasterIdLst>
  <p:notesMasterIdLst>
    <p:notesMasterId r:id="rId33"/>
  </p:notesMasterIdLst>
  <p:handoutMasterIdLst>
    <p:handoutMasterId r:id="rId34"/>
  </p:handoutMasterIdLst>
  <p:sldIdLst>
    <p:sldId id="1058" r:id="rId7"/>
    <p:sldId id="1051" r:id="rId8"/>
    <p:sldId id="1194" r:id="rId9"/>
    <p:sldId id="1202" r:id="rId10"/>
    <p:sldId id="1195" r:id="rId11"/>
    <p:sldId id="1197" r:id="rId12"/>
    <p:sldId id="1196" r:id="rId13"/>
    <p:sldId id="1178" r:id="rId14"/>
    <p:sldId id="1203" r:id="rId15"/>
    <p:sldId id="1179" r:id="rId16"/>
    <p:sldId id="1204" r:id="rId17"/>
    <p:sldId id="1182" r:id="rId18"/>
    <p:sldId id="1183" r:id="rId19"/>
    <p:sldId id="1184" r:id="rId20"/>
    <p:sldId id="1185" r:id="rId21"/>
    <p:sldId id="1186" r:id="rId22"/>
    <p:sldId id="1188" r:id="rId23"/>
    <p:sldId id="1189" r:id="rId24"/>
    <p:sldId id="1191" r:id="rId25"/>
    <p:sldId id="1207" r:id="rId26"/>
    <p:sldId id="1200" r:id="rId27"/>
    <p:sldId id="1192" r:id="rId28"/>
    <p:sldId id="1206" r:id="rId29"/>
    <p:sldId id="1193" r:id="rId30"/>
    <p:sldId id="1201" r:id="rId31"/>
    <p:sldId id="1205" r:id="rId32"/>
  </p:sldIdLst>
  <p:sldSz cx="9144000" cy="6858000" type="screen4x3"/>
  <p:notesSz cx="7010400" cy="9296400"/>
  <p:defaultTextStyle>
    <a:defPPr>
      <a:defRPr lang="en-US"/>
    </a:defPPr>
    <a:lvl1pPr algn="l" rtl="0" fontAlgn="base">
      <a:spcBef>
        <a:spcPct val="0"/>
      </a:spcBef>
      <a:spcAft>
        <a:spcPct val="0"/>
      </a:spcAft>
      <a:defRPr sz="2000" kern="1200">
        <a:solidFill>
          <a:schemeClr val="tx1"/>
        </a:solidFill>
        <a:latin typeface="Arial" pitchFamily="34" charset="0"/>
        <a:ea typeface="+mn-ea"/>
        <a:cs typeface="+mn-cs"/>
      </a:defRPr>
    </a:lvl1pPr>
    <a:lvl2pPr marL="457200" algn="l" rtl="0" fontAlgn="base">
      <a:spcBef>
        <a:spcPct val="0"/>
      </a:spcBef>
      <a:spcAft>
        <a:spcPct val="0"/>
      </a:spcAft>
      <a:defRPr sz="2000" kern="1200">
        <a:solidFill>
          <a:schemeClr val="tx1"/>
        </a:solidFill>
        <a:latin typeface="Arial" pitchFamily="34" charset="0"/>
        <a:ea typeface="+mn-ea"/>
        <a:cs typeface="+mn-cs"/>
      </a:defRPr>
    </a:lvl2pPr>
    <a:lvl3pPr marL="914400" algn="l" rtl="0" fontAlgn="base">
      <a:spcBef>
        <a:spcPct val="0"/>
      </a:spcBef>
      <a:spcAft>
        <a:spcPct val="0"/>
      </a:spcAft>
      <a:defRPr sz="2000" kern="1200">
        <a:solidFill>
          <a:schemeClr val="tx1"/>
        </a:solidFill>
        <a:latin typeface="Arial" pitchFamily="34" charset="0"/>
        <a:ea typeface="+mn-ea"/>
        <a:cs typeface="+mn-cs"/>
      </a:defRPr>
    </a:lvl3pPr>
    <a:lvl4pPr marL="1371600" algn="l" rtl="0" fontAlgn="base">
      <a:spcBef>
        <a:spcPct val="0"/>
      </a:spcBef>
      <a:spcAft>
        <a:spcPct val="0"/>
      </a:spcAft>
      <a:defRPr sz="2000" kern="1200">
        <a:solidFill>
          <a:schemeClr val="tx1"/>
        </a:solidFill>
        <a:latin typeface="Arial" pitchFamily="34" charset="0"/>
        <a:ea typeface="+mn-ea"/>
        <a:cs typeface="+mn-cs"/>
      </a:defRPr>
    </a:lvl4pPr>
    <a:lvl5pPr marL="1828800" algn="l" rtl="0" fontAlgn="base">
      <a:spcBef>
        <a:spcPct val="0"/>
      </a:spcBef>
      <a:spcAft>
        <a:spcPct val="0"/>
      </a:spcAft>
      <a:defRPr sz="2000" kern="1200">
        <a:solidFill>
          <a:schemeClr val="tx1"/>
        </a:solidFill>
        <a:latin typeface="Arial" pitchFamily="34" charset="0"/>
        <a:ea typeface="+mn-ea"/>
        <a:cs typeface="+mn-cs"/>
      </a:defRPr>
    </a:lvl5pPr>
    <a:lvl6pPr marL="2286000" algn="l" defTabSz="914400" rtl="0" eaLnBrk="1" latinLnBrk="0" hangingPunct="1">
      <a:defRPr sz="2000" kern="1200">
        <a:solidFill>
          <a:schemeClr val="tx1"/>
        </a:solidFill>
        <a:latin typeface="Arial" pitchFamily="34" charset="0"/>
        <a:ea typeface="+mn-ea"/>
        <a:cs typeface="+mn-cs"/>
      </a:defRPr>
    </a:lvl6pPr>
    <a:lvl7pPr marL="2743200" algn="l" defTabSz="914400" rtl="0" eaLnBrk="1" latinLnBrk="0" hangingPunct="1">
      <a:defRPr sz="2000" kern="1200">
        <a:solidFill>
          <a:schemeClr val="tx1"/>
        </a:solidFill>
        <a:latin typeface="Arial" pitchFamily="34" charset="0"/>
        <a:ea typeface="+mn-ea"/>
        <a:cs typeface="+mn-cs"/>
      </a:defRPr>
    </a:lvl7pPr>
    <a:lvl8pPr marL="3200400" algn="l" defTabSz="914400" rtl="0" eaLnBrk="1" latinLnBrk="0" hangingPunct="1">
      <a:defRPr sz="2000" kern="1200">
        <a:solidFill>
          <a:schemeClr val="tx1"/>
        </a:solidFill>
        <a:latin typeface="Arial" pitchFamily="34" charset="0"/>
        <a:ea typeface="+mn-ea"/>
        <a:cs typeface="+mn-cs"/>
      </a:defRPr>
    </a:lvl8pPr>
    <a:lvl9pPr marL="3657600" algn="l" defTabSz="914400" rtl="0" eaLnBrk="1" latinLnBrk="0" hangingPunct="1">
      <a:defRPr sz="20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CC"/>
    <a:srgbClr val="28F82D"/>
    <a:srgbClr val="FF0000"/>
    <a:srgbClr val="1515DB"/>
    <a:srgbClr val="548DC6"/>
    <a:srgbClr val="FFFF00"/>
    <a:srgbClr val="7575D1"/>
    <a:srgbClr val="003F69"/>
    <a:srgbClr val="FDAE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887" autoAdjust="0"/>
    <p:restoredTop sz="74550" autoAdjust="0"/>
  </p:normalViewPr>
  <p:slideViewPr>
    <p:cSldViewPr snapToGrid="0">
      <p:cViewPr varScale="1">
        <p:scale>
          <a:sx n="112" d="100"/>
          <a:sy n="112" d="100"/>
        </p:scale>
        <p:origin x="1123" y="77"/>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3037523" cy="464662"/>
          </a:xfrm>
          <a:prstGeom prst="rect">
            <a:avLst/>
          </a:prstGeom>
          <a:noFill/>
          <a:ln w="9525">
            <a:noFill/>
            <a:miter lim="800000"/>
            <a:headEnd/>
            <a:tailEnd/>
          </a:ln>
        </p:spPr>
        <p:txBody>
          <a:bodyPr vert="horz" wrap="square" lIns="88112" tIns="44055" rIns="88112" bIns="44055" numCol="1" anchor="t" anchorCtr="0" compatLnSpc="1">
            <a:prstTxWarp prst="textNoShape">
              <a:avLst/>
            </a:prstTxWarp>
          </a:bodyPr>
          <a:lstStyle>
            <a:lvl1pPr defTabSz="881591">
              <a:defRPr sz="1200"/>
            </a:lvl1pPr>
          </a:lstStyle>
          <a:p>
            <a:endParaRPr lang="en-US" dirty="0"/>
          </a:p>
        </p:txBody>
      </p:sp>
      <p:sp>
        <p:nvSpPr>
          <p:cNvPr id="51203" name="Rectangle 3"/>
          <p:cNvSpPr>
            <a:spLocks noGrp="1" noChangeArrowheads="1"/>
          </p:cNvSpPr>
          <p:nvPr>
            <p:ph type="dt" sz="quarter" idx="1"/>
          </p:nvPr>
        </p:nvSpPr>
        <p:spPr bwMode="auto">
          <a:xfrm>
            <a:off x="3971292" y="0"/>
            <a:ext cx="3037523" cy="464662"/>
          </a:xfrm>
          <a:prstGeom prst="rect">
            <a:avLst/>
          </a:prstGeom>
          <a:noFill/>
          <a:ln w="9525">
            <a:noFill/>
            <a:miter lim="800000"/>
            <a:headEnd/>
            <a:tailEnd/>
          </a:ln>
        </p:spPr>
        <p:txBody>
          <a:bodyPr vert="horz" wrap="square" lIns="88112" tIns="44055" rIns="88112" bIns="44055" numCol="1" anchor="t" anchorCtr="0" compatLnSpc="1">
            <a:prstTxWarp prst="textNoShape">
              <a:avLst/>
            </a:prstTxWarp>
          </a:bodyPr>
          <a:lstStyle>
            <a:lvl1pPr algn="r" defTabSz="881591">
              <a:defRPr sz="1200"/>
            </a:lvl1pPr>
          </a:lstStyle>
          <a:p>
            <a:endParaRPr lang="en-US" dirty="0"/>
          </a:p>
        </p:txBody>
      </p:sp>
      <p:sp>
        <p:nvSpPr>
          <p:cNvPr id="51204" name="Rectangle 4"/>
          <p:cNvSpPr>
            <a:spLocks noGrp="1" noChangeArrowheads="1"/>
          </p:cNvSpPr>
          <p:nvPr>
            <p:ph type="ftr" sz="quarter" idx="2"/>
          </p:nvPr>
        </p:nvSpPr>
        <p:spPr bwMode="auto">
          <a:xfrm>
            <a:off x="0" y="8830153"/>
            <a:ext cx="3037523" cy="464662"/>
          </a:xfrm>
          <a:prstGeom prst="rect">
            <a:avLst/>
          </a:prstGeom>
          <a:noFill/>
          <a:ln w="9525">
            <a:noFill/>
            <a:miter lim="800000"/>
            <a:headEnd/>
            <a:tailEnd/>
          </a:ln>
        </p:spPr>
        <p:txBody>
          <a:bodyPr vert="horz" wrap="square" lIns="88112" tIns="44055" rIns="88112" bIns="44055" numCol="1" anchor="b" anchorCtr="0" compatLnSpc="1">
            <a:prstTxWarp prst="textNoShape">
              <a:avLst/>
            </a:prstTxWarp>
          </a:bodyPr>
          <a:lstStyle>
            <a:lvl1pPr defTabSz="881591">
              <a:defRPr sz="1200"/>
            </a:lvl1pPr>
          </a:lstStyle>
          <a:p>
            <a:endParaRPr lang="en-US" dirty="0"/>
          </a:p>
        </p:txBody>
      </p:sp>
      <p:sp>
        <p:nvSpPr>
          <p:cNvPr id="51205" name="Rectangle 5"/>
          <p:cNvSpPr>
            <a:spLocks noGrp="1" noChangeArrowheads="1"/>
          </p:cNvSpPr>
          <p:nvPr>
            <p:ph type="sldNum" sz="quarter" idx="3"/>
          </p:nvPr>
        </p:nvSpPr>
        <p:spPr bwMode="auto">
          <a:xfrm>
            <a:off x="3971292" y="8830153"/>
            <a:ext cx="3037523" cy="464662"/>
          </a:xfrm>
          <a:prstGeom prst="rect">
            <a:avLst/>
          </a:prstGeom>
          <a:noFill/>
          <a:ln w="9525">
            <a:noFill/>
            <a:miter lim="800000"/>
            <a:headEnd/>
            <a:tailEnd/>
          </a:ln>
        </p:spPr>
        <p:txBody>
          <a:bodyPr vert="horz" wrap="square" lIns="88112" tIns="44055" rIns="88112" bIns="44055" numCol="1" anchor="b" anchorCtr="0" compatLnSpc="1">
            <a:prstTxWarp prst="textNoShape">
              <a:avLst/>
            </a:prstTxWarp>
          </a:bodyPr>
          <a:lstStyle>
            <a:lvl1pPr algn="r" defTabSz="881591">
              <a:defRPr sz="1200"/>
            </a:lvl1pPr>
          </a:lstStyle>
          <a:p>
            <a:fld id="{64148283-6FB8-4CB8-841C-62522F5B9AD2}" type="slidenum">
              <a:rPr lang="en-US"/>
              <a:pPr/>
              <a:t>‹#›</a:t>
            </a:fld>
            <a:endParaRPr lang="en-US" dirty="0"/>
          </a:p>
        </p:txBody>
      </p:sp>
    </p:spTree>
    <p:extLst>
      <p:ext uri="{BB962C8B-B14F-4D97-AF65-F5344CB8AC3E}">
        <p14:creationId xmlns:p14="http://schemas.microsoft.com/office/powerpoint/2010/main" val="2186261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37523" cy="464662"/>
          </a:xfrm>
          <a:prstGeom prst="rect">
            <a:avLst/>
          </a:prstGeom>
          <a:noFill/>
          <a:ln w="9525">
            <a:noFill/>
            <a:miter lim="800000"/>
            <a:headEnd/>
            <a:tailEnd/>
          </a:ln>
        </p:spPr>
        <p:txBody>
          <a:bodyPr vert="horz" wrap="square" lIns="93142" tIns="46571" rIns="93142" bIns="46571" numCol="1" anchor="t" anchorCtr="0" compatLnSpc="1">
            <a:prstTxWarp prst="textNoShape">
              <a:avLst/>
            </a:prstTxWarp>
          </a:bodyPr>
          <a:lstStyle>
            <a:lvl1pPr defTabSz="932330">
              <a:defRPr sz="1300"/>
            </a:lvl1pPr>
          </a:lstStyle>
          <a:p>
            <a:endParaRPr lang="en-US" dirty="0"/>
          </a:p>
        </p:txBody>
      </p:sp>
      <p:sp>
        <p:nvSpPr>
          <p:cNvPr id="11267" name="Rectangle 3"/>
          <p:cNvSpPr>
            <a:spLocks noGrp="1" noChangeArrowheads="1"/>
          </p:cNvSpPr>
          <p:nvPr>
            <p:ph type="dt" idx="1"/>
          </p:nvPr>
        </p:nvSpPr>
        <p:spPr bwMode="auto">
          <a:xfrm>
            <a:off x="3971292" y="0"/>
            <a:ext cx="3037523" cy="464662"/>
          </a:xfrm>
          <a:prstGeom prst="rect">
            <a:avLst/>
          </a:prstGeom>
          <a:noFill/>
          <a:ln w="9525">
            <a:noFill/>
            <a:miter lim="800000"/>
            <a:headEnd/>
            <a:tailEnd/>
          </a:ln>
        </p:spPr>
        <p:txBody>
          <a:bodyPr vert="horz" wrap="square" lIns="93142" tIns="46571" rIns="93142" bIns="46571" numCol="1" anchor="t" anchorCtr="0" compatLnSpc="1">
            <a:prstTxWarp prst="textNoShape">
              <a:avLst/>
            </a:prstTxWarp>
          </a:bodyPr>
          <a:lstStyle>
            <a:lvl1pPr algn="r" defTabSz="932330">
              <a:defRPr sz="1300"/>
            </a:lvl1pPr>
          </a:lstStyle>
          <a:p>
            <a:endParaRPr lang="en-US" dirty="0"/>
          </a:p>
        </p:txBody>
      </p:sp>
      <p:sp>
        <p:nvSpPr>
          <p:cNvPr id="25604" name="Rectangle 4"/>
          <p:cNvSpPr>
            <a:spLocks noGrp="1" noRot="1" noChangeAspect="1" noChangeArrowheads="1" noTextEdit="1"/>
          </p:cNvSpPr>
          <p:nvPr>
            <p:ph type="sldImg" idx="2"/>
          </p:nvPr>
        </p:nvSpPr>
        <p:spPr bwMode="auto">
          <a:xfrm>
            <a:off x="1184275" y="698500"/>
            <a:ext cx="4646613" cy="3484563"/>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700723" y="4416663"/>
            <a:ext cx="5608954" cy="4181952"/>
          </a:xfrm>
          <a:prstGeom prst="rect">
            <a:avLst/>
          </a:prstGeom>
          <a:noFill/>
          <a:ln w="9525">
            <a:noFill/>
            <a:miter lim="800000"/>
            <a:headEnd/>
            <a:tailEnd/>
          </a:ln>
        </p:spPr>
        <p:txBody>
          <a:bodyPr vert="horz" wrap="square" lIns="93142" tIns="46571" rIns="93142" bIns="4657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830153"/>
            <a:ext cx="3037523" cy="464662"/>
          </a:xfrm>
          <a:prstGeom prst="rect">
            <a:avLst/>
          </a:prstGeom>
          <a:noFill/>
          <a:ln w="9525">
            <a:noFill/>
            <a:miter lim="800000"/>
            <a:headEnd/>
            <a:tailEnd/>
          </a:ln>
        </p:spPr>
        <p:txBody>
          <a:bodyPr vert="horz" wrap="square" lIns="93142" tIns="46571" rIns="93142" bIns="46571" numCol="1" anchor="b" anchorCtr="0" compatLnSpc="1">
            <a:prstTxWarp prst="textNoShape">
              <a:avLst/>
            </a:prstTxWarp>
          </a:bodyPr>
          <a:lstStyle>
            <a:lvl1pPr defTabSz="932330">
              <a:defRPr sz="1300"/>
            </a:lvl1pPr>
          </a:lstStyle>
          <a:p>
            <a:endParaRPr lang="en-US" dirty="0"/>
          </a:p>
        </p:txBody>
      </p:sp>
      <p:sp>
        <p:nvSpPr>
          <p:cNvPr id="11271" name="Rectangle 7"/>
          <p:cNvSpPr>
            <a:spLocks noGrp="1" noChangeArrowheads="1"/>
          </p:cNvSpPr>
          <p:nvPr>
            <p:ph type="sldNum" sz="quarter" idx="5"/>
          </p:nvPr>
        </p:nvSpPr>
        <p:spPr bwMode="auto">
          <a:xfrm>
            <a:off x="3971292" y="8830153"/>
            <a:ext cx="3037523" cy="464662"/>
          </a:xfrm>
          <a:prstGeom prst="rect">
            <a:avLst/>
          </a:prstGeom>
          <a:noFill/>
          <a:ln w="9525">
            <a:noFill/>
            <a:miter lim="800000"/>
            <a:headEnd/>
            <a:tailEnd/>
          </a:ln>
        </p:spPr>
        <p:txBody>
          <a:bodyPr vert="horz" wrap="square" lIns="93142" tIns="46571" rIns="93142" bIns="46571" numCol="1" anchor="b" anchorCtr="0" compatLnSpc="1">
            <a:prstTxWarp prst="textNoShape">
              <a:avLst/>
            </a:prstTxWarp>
          </a:bodyPr>
          <a:lstStyle>
            <a:lvl1pPr algn="r" defTabSz="932330">
              <a:defRPr sz="1300"/>
            </a:lvl1pPr>
          </a:lstStyle>
          <a:p>
            <a:fld id="{880B1336-C847-439E-A7CA-E128E2786360}" type="slidenum">
              <a:rPr lang="en-US"/>
              <a:pPr/>
              <a:t>‹#›</a:t>
            </a:fld>
            <a:endParaRPr lang="en-US" dirty="0"/>
          </a:p>
        </p:txBody>
      </p:sp>
    </p:spTree>
    <p:extLst>
      <p:ext uri="{BB962C8B-B14F-4D97-AF65-F5344CB8AC3E}">
        <p14:creationId xmlns:p14="http://schemas.microsoft.com/office/powerpoint/2010/main" val="2306197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pPr algn="r" rtl="0" eaLnBrk="0" fontAlgn="base" hangingPunct="0">
              <a:spcBef>
                <a:spcPct val="0"/>
              </a:spcBef>
              <a:spcAft>
                <a:spcPct val="0"/>
              </a:spcAft>
            </a:pPr>
            <a:fld id="{A793D496-925D-4700-8B43-81292D238CB7}" type="slidenum">
              <a:rPr lang="en-US" sz="1200">
                <a:solidFill>
                  <a:prstClr val="black"/>
                </a:solidFill>
                <a:latin typeface="Arial" charset="0"/>
                <a:ea typeface="ＭＳ Ｐゴシック" charset="-128"/>
              </a:rPr>
              <a:pPr algn="r" rtl="0" eaLnBrk="0" fontAlgn="base" hangingPunct="0">
                <a:spcBef>
                  <a:spcPct val="0"/>
                </a:spcBef>
                <a:spcAft>
                  <a:spcPct val="0"/>
                </a:spcAft>
              </a:pPr>
              <a:t>1</a:t>
            </a:fld>
            <a:endParaRPr lang="en-US" sz="1200" dirty="0">
              <a:solidFill>
                <a:prstClr val="black"/>
              </a:solidFill>
              <a:latin typeface="Arial" charset="0"/>
              <a:ea typeface="ＭＳ Ｐゴシック" charset="-128"/>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dirty="0" smtClean="0">
              <a:ea typeface="ＭＳ Ｐゴシック" charset="-128"/>
            </a:endParaRPr>
          </a:p>
        </p:txBody>
      </p:sp>
    </p:spTree>
    <p:extLst>
      <p:ext uri="{BB962C8B-B14F-4D97-AF65-F5344CB8AC3E}">
        <p14:creationId xmlns:p14="http://schemas.microsoft.com/office/powerpoint/2010/main" val="41755298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9" descr="backgrounds_2955c"/>
          <p:cNvPicPr>
            <a:picLocks noChangeAspect="1" noChangeArrowheads="1"/>
          </p:cNvPicPr>
          <p:nvPr userDrawn="1"/>
        </p:nvPicPr>
        <p:blipFill>
          <a:blip r:embed="rId2" cstate="print"/>
          <a:srcRect/>
          <a:stretch>
            <a:fillRect/>
          </a:stretch>
        </p:blipFill>
        <p:spPr bwMode="auto">
          <a:xfrm>
            <a:off x="-1588" y="-1588"/>
            <a:ext cx="9148763" cy="6861176"/>
          </a:xfrm>
          <a:prstGeom prst="rect">
            <a:avLst/>
          </a:prstGeom>
          <a:noFill/>
          <a:ln w="9525">
            <a:noFill/>
            <a:miter lim="800000"/>
            <a:headEnd/>
            <a:tailEnd/>
          </a:ln>
        </p:spPr>
      </p:pic>
      <p:sp>
        <p:nvSpPr>
          <p:cNvPr id="5" name="Rectangle 4"/>
          <p:cNvSpPr>
            <a:spLocks noChangeArrowheads="1"/>
          </p:cNvSpPr>
          <p:nvPr userDrawn="1"/>
        </p:nvSpPr>
        <p:spPr bwMode="auto">
          <a:xfrm>
            <a:off x="-109538" y="6224588"/>
            <a:ext cx="795338" cy="228600"/>
          </a:xfrm>
          <a:prstGeom prst="rect">
            <a:avLst/>
          </a:prstGeom>
          <a:solidFill>
            <a:schemeClr val="bg1"/>
          </a:solidFill>
          <a:ln w="9525">
            <a:noFill/>
            <a:miter lim="800000"/>
            <a:headEnd/>
            <a:tailEnd/>
          </a:ln>
        </p:spPr>
        <p:txBody>
          <a:bodyPr wrap="none" anchor="ctr"/>
          <a:lstStyle/>
          <a:p>
            <a:pPr algn="l" rtl="0" eaLnBrk="0" fontAlgn="base" hangingPunct="0">
              <a:spcBef>
                <a:spcPct val="0"/>
              </a:spcBef>
              <a:spcAft>
                <a:spcPct val="0"/>
              </a:spcAft>
              <a:defRPr/>
            </a:pPr>
            <a:endParaRPr lang="en-US" sz="1600" kern="1200" dirty="0">
              <a:solidFill>
                <a:srgbClr val="000000"/>
              </a:solidFill>
              <a:latin typeface="Arial" charset="0"/>
              <a:ea typeface="ＭＳ Ｐゴシック" pitchFamily="1" charset="-128"/>
              <a:cs typeface="+mn-cs"/>
            </a:endParaRPr>
          </a:p>
        </p:txBody>
      </p:sp>
      <p:sp>
        <p:nvSpPr>
          <p:cNvPr id="6" name="Rectangle 16"/>
          <p:cNvSpPr>
            <a:spLocks noChangeArrowheads="1"/>
          </p:cNvSpPr>
          <p:nvPr userDrawn="1"/>
        </p:nvSpPr>
        <p:spPr bwMode="auto">
          <a:xfrm>
            <a:off x="757238" y="6224588"/>
            <a:ext cx="5643562" cy="228600"/>
          </a:xfrm>
          <a:prstGeom prst="rect">
            <a:avLst/>
          </a:prstGeom>
          <a:solidFill>
            <a:srgbClr val="003F69">
              <a:alpha val="0"/>
            </a:srgbClr>
          </a:solidFill>
          <a:ln w="9525">
            <a:noFill/>
            <a:miter lim="800000"/>
            <a:headEnd/>
            <a:tailEnd/>
          </a:ln>
          <a:effectLst/>
        </p:spPr>
        <p:txBody>
          <a:bodyPr wrap="none" lIns="0" tIns="0" rIns="0" bIns="0"/>
          <a:lstStyle/>
          <a:p>
            <a:pPr algn="l" rtl="0" eaLnBrk="0" fontAlgn="base" hangingPunct="0">
              <a:lnSpc>
                <a:spcPct val="90000"/>
              </a:lnSpc>
              <a:spcBef>
                <a:spcPct val="0"/>
              </a:spcBef>
              <a:spcAft>
                <a:spcPct val="0"/>
              </a:spcAft>
              <a:defRPr/>
            </a:pPr>
            <a:r>
              <a:rPr lang="en-US" sz="900" b="1" kern="1200" dirty="0">
                <a:solidFill>
                  <a:srgbClr val="FFFFFF"/>
                </a:solidFill>
                <a:latin typeface="Arial" charset="0"/>
                <a:ea typeface="ＭＳ Ｐゴシック" pitchFamily="1" charset="-128"/>
                <a:cs typeface="+mn-cs"/>
              </a:rPr>
              <a:t>Office of Research and Development</a:t>
            </a:r>
            <a:endParaRPr lang="en-US" sz="900" b="1" kern="1200" dirty="0">
              <a:solidFill>
                <a:srgbClr val="000000"/>
              </a:solidFill>
              <a:latin typeface="Arial" charset="0"/>
              <a:ea typeface="ＭＳ Ｐゴシック" pitchFamily="1" charset="-128"/>
              <a:cs typeface="+mn-cs"/>
            </a:endParaRPr>
          </a:p>
          <a:p>
            <a:pPr algn="l" rtl="0" eaLnBrk="0" fontAlgn="base" hangingPunct="0">
              <a:lnSpc>
                <a:spcPct val="90000"/>
              </a:lnSpc>
              <a:spcBef>
                <a:spcPct val="0"/>
              </a:spcBef>
              <a:spcAft>
                <a:spcPct val="0"/>
              </a:spcAft>
              <a:defRPr/>
            </a:pPr>
            <a:endParaRPr lang="en-US" sz="900" kern="1200" dirty="0">
              <a:solidFill>
                <a:srgbClr val="FFFFFF"/>
              </a:solidFill>
              <a:latin typeface="Arial" charset="0"/>
              <a:ea typeface="ＭＳ Ｐゴシック" pitchFamily="1" charset="-128"/>
              <a:cs typeface="+mn-cs"/>
            </a:endParaRPr>
          </a:p>
        </p:txBody>
      </p:sp>
      <p:sp>
        <p:nvSpPr>
          <p:cNvPr id="7" name="Rectangle 20"/>
          <p:cNvSpPr>
            <a:spLocks noChangeArrowheads="1"/>
          </p:cNvSpPr>
          <p:nvPr userDrawn="1"/>
        </p:nvSpPr>
        <p:spPr bwMode="auto">
          <a:xfrm>
            <a:off x="2590800" y="3657600"/>
            <a:ext cx="6657975" cy="1447800"/>
          </a:xfrm>
          <a:prstGeom prst="rect">
            <a:avLst/>
          </a:prstGeom>
          <a:solidFill>
            <a:srgbClr val="003F69"/>
          </a:solidFill>
          <a:ln w="9525">
            <a:noFill/>
            <a:miter lim="800000"/>
            <a:headEnd/>
            <a:tailEnd/>
          </a:ln>
          <a:effectLst/>
        </p:spPr>
        <p:txBody>
          <a:bodyPr wrap="none" anchor="ctr"/>
          <a:lstStyle/>
          <a:p>
            <a:pPr algn="l" rtl="0" eaLnBrk="0" fontAlgn="base" hangingPunct="0">
              <a:spcBef>
                <a:spcPct val="0"/>
              </a:spcBef>
              <a:spcAft>
                <a:spcPct val="0"/>
              </a:spcAft>
              <a:defRPr/>
            </a:pPr>
            <a:endParaRPr lang="en-US" sz="1600" kern="1200" dirty="0">
              <a:solidFill>
                <a:srgbClr val="000000"/>
              </a:solidFill>
              <a:latin typeface="Arial" charset="0"/>
              <a:ea typeface="ＭＳ Ｐゴシック" pitchFamily="1" charset="-128"/>
              <a:cs typeface="+mn-cs"/>
            </a:endParaRPr>
          </a:p>
        </p:txBody>
      </p:sp>
      <p:sp>
        <p:nvSpPr>
          <p:cNvPr id="3074" name="Rectangle 2"/>
          <p:cNvSpPr>
            <a:spLocks noGrp="1" noChangeArrowheads="1"/>
          </p:cNvSpPr>
          <p:nvPr>
            <p:ph type="ctrTitle"/>
          </p:nvPr>
        </p:nvSpPr>
        <p:spPr>
          <a:xfrm>
            <a:off x="2914650" y="1498600"/>
            <a:ext cx="5713413" cy="1447800"/>
          </a:xfrm>
          <a:solidFill>
            <a:srgbClr val="003F69">
              <a:alpha val="0"/>
            </a:srgbClr>
          </a:solidFill>
        </p:spPr>
        <p:txBody>
          <a:bodyPr lIns="0" tIns="0" rIns="0" bIns="0" anchor="b"/>
          <a:lstStyle>
            <a:lvl1pPr>
              <a:lnSpc>
                <a:spcPct val="90000"/>
              </a:lnSpc>
              <a:defRPr sz="3200">
                <a:solidFill>
                  <a:schemeClr val="bg1"/>
                </a:solidFill>
              </a:defRPr>
            </a:lvl1pPr>
          </a:lstStyle>
          <a:p>
            <a:r>
              <a:rPr lang="en-US"/>
              <a:t>Click to edit Master title style</a:t>
            </a:r>
          </a:p>
        </p:txBody>
      </p:sp>
      <p:sp>
        <p:nvSpPr>
          <p:cNvPr id="3075" name="Rectangle 3"/>
          <p:cNvSpPr>
            <a:spLocks noGrp="1" noChangeArrowheads="1"/>
          </p:cNvSpPr>
          <p:nvPr>
            <p:ph type="subTitle" idx="1"/>
          </p:nvPr>
        </p:nvSpPr>
        <p:spPr>
          <a:xfrm>
            <a:off x="2914650" y="3016250"/>
            <a:ext cx="5713413" cy="338138"/>
          </a:xfrm>
          <a:solidFill>
            <a:srgbClr val="003F69">
              <a:alpha val="0"/>
            </a:srgbClr>
          </a:solidFill>
        </p:spPr>
        <p:txBody>
          <a:bodyPr lIns="0" tIns="0" rIns="0" bIns="0"/>
          <a:lstStyle>
            <a:lvl1pPr marL="0" indent="0">
              <a:lnSpc>
                <a:spcPct val="70000"/>
              </a:lnSpc>
              <a:buFont typeface="Times" pitchFamily="18" charset="0"/>
              <a:buNone/>
              <a:defRPr sz="1400" i="1">
                <a:solidFill>
                  <a:schemeClr val="bg1"/>
                </a:solidFill>
                <a:latin typeface="Times New Roman" pitchFamily="18" charset="0"/>
              </a:defRPr>
            </a:lvl1pPr>
          </a:lstStyle>
          <a:p>
            <a:r>
              <a:rPr lang="en-US"/>
              <a:t>Click to edit Master subtitle style</a:t>
            </a:r>
          </a:p>
        </p:txBody>
      </p:sp>
      <p:sp>
        <p:nvSpPr>
          <p:cNvPr id="8" name="Rectangle 4"/>
          <p:cNvSpPr>
            <a:spLocks noGrp="1" noChangeArrowheads="1"/>
          </p:cNvSpPr>
          <p:nvPr>
            <p:ph type="dt" sz="half" idx="10"/>
          </p:nvPr>
        </p:nvSpPr>
        <p:spPr bwMode="auto">
          <a:xfrm>
            <a:off x="6629400" y="6224588"/>
            <a:ext cx="1905000" cy="228600"/>
          </a:xfrm>
          <a:prstGeom prst="rect">
            <a:avLst/>
          </a:prstGeom>
          <a:ln>
            <a:miter lim="800000"/>
            <a:headEnd/>
            <a:tailEnd/>
          </a:ln>
        </p:spPr>
        <p:txBody>
          <a:bodyPr vert="horz" wrap="square" lIns="0" tIns="0" rIns="0" bIns="0" numCol="1" anchor="b" anchorCtr="0" compatLnSpc="1">
            <a:prstTxWarp prst="textNoShape">
              <a:avLst/>
            </a:prstTxWarp>
          </a:bodyPr>
          <a:lstStyle>
            <a:lvl1pPr algn="r">
              <a:defRPr sz="1000" b="1">
                <a:solidFill>
                  <a:schemeClr val="bg1"/>
                </a:solidFill>
                <a:latin typeface="Arial" pitchFamily="34" charset="0"/>
              </a:defRPr>
            </a:lvl1pPr>
          </a:lstStyle>
          <a:p>
            <a:pPr rtl="0" eaLnBrk="0" fontAlgn="base" hangingPunct="0">
              <a:spcBef>
                <a:spcPct val="0"/>
              </a:spcBef>
              <a:spcAft>
                <a:spcPct val="0"/>
              </a:spcAft>
              <a:defRPr/>
            </a:pPr>
            <a:endParaRPr lang="en-US" kern="1200" dirty="0">
              <a:solidFill>
                <a:srgbClr val="FFFFFF"/>
              </a:solidFill>
              <a:ea typeface="ＭＳ Ｐゴシック"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8DC6FCD0-4286-4B5D-BD09-CA13F1E4D8F2}"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9075" y="1295400"/>
            <a:ext cx="1960563" cy="464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295400"/>
            <a:ext cx="5730875" cy="4648200"/>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A43D8E18-C963-45A9-8A07-FD5235320AB5}"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295400"/>
            <a:ext cx="7772400" cy="304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7238" y="2165350"/>
            <a:ext cx="3810000" cy="37782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19638" y="2165350"/>
            <a:ext cx="3810000" cy="37782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6F48FD34-2F6A-4C23-99B6-58EA70CB3221}"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295400"/>
            <a:ext cx="7772400" cy="304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757238" y="2165350"/>
            <a:ext cx="7772400" cy="3778250"/>
          </a:xfrm>
        </p:spPr>
        <p:txBody>
          <a:bodyPr/>
          <a:lstStyle/>
          <a:p>
            <a:pPr lvl="0"/>
            <a:endParaRPr lang="en-US" noProof="0" dirty="0" smtClean="0"/>
          </a:p>
        </p:txBody>
      </p:sp>
      <p:sp>
        <p:nvSpPr>
          <p:cNvPr id="4"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51624DEB-EB1E-42AA-98E3-A7ED9992502C}"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62000" y="533400"/>
            <a:ext cx="78486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AFCE7DA3-7A72-47CA-BD54-2309B886F62F}"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EB2C9DF9-9CE2-4840-9E76-9A8164FCCD65}" type="slidenum">
              <a:rPr lang="en-US"/>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7C2FB3A-02F5-4D03-85CC-327025193C93}" type="slidenum">
              <a:rPr lang="en-US"/>
              <a:pPr/>
              <a:t>‹#›</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AF57AF33-443A-4037-A0C4-CAEA4569FAAE}" type="slidenum">
              <a:rPr lang="en-US"/>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954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954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34163201-4CBB-4846-972F-46D86DCD045E}" type="slidenum">
              <a:rPr lang="en-US"/>
              <a:pPr/>
              <a:t>‹#›</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17BCBBCE-0730-4216-85C9-B5F2608FA23A}"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46B73DBA-4F12-402C-AFC3-E98E4E1745A8}"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4F6FDC9D-1A79-4530-BBF8-A1DB4186B8E4}" type="slidenum">
              <a:rPr lang="en-US"/>
              <a:pPr/>
              <a:t>‹#›</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4EB85C1-ADB3-4CE0-BFF9-03C8A0A174A9}" type="slidenum">
              <a:rPr lang="en-US"/>
              <a:pPr/>
              <a:t>‹#›</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FE04B9E8-7178-4217-BF01-214A954E798F}" type="slidenum">
              <a:rPr lang="en-US"/>
              <a:pPr/>
              <a:t>‹#›</a:t>
            </a:fld>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61B77EC-BB7F-4D56-B059-2161B77DB0B5}" type="slidenum">
              <a:rPr lang="en-US"/>
              <a:pPr/>
              <a:t>‹#›</a:t>
            </a:fld>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14C3487-7751-4C53-BD1E-8D2823A96F1A}" type="slidenum">
              <a:rPr lang="en-US"/>
              <a:pPr/>
              <a:t>‹#›</a:t>
            </a:fld>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19812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533400"/>
            <a:ext cx="57912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776D4EF-AE17-4BB7-8888-5CF2AA5C5981}" type="slidenum">
              <a:rPr lang="en-US"/>
              <a:pPr/>
              <a:t>‹#›</a:t>
            </a:fld>
            <a:endParaRPr 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CDD28A7E-885F-4E5F-9C65-2FF4BC038BEF}"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1295400"/>
            <a:ext cx="7843838"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B384A34B-C0F1-4866-B03D-F8E23765C19A}" type="datetimeFigureOut">
              <a:rPr lang="en-US"/>
              <a:pPr>
                <a:defRPr/>
              </a:pPr>
              <a:t>3/3/2015</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6E7767D-1B93-4D6C-AF05-D98B8CC35D21}"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46B73DBA-4F12-402C-AFC3-E98E4E1745A8}"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90DD9E36-5E00-4ED7-8C7B-1836278DEA1A}"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57238" y="2165350"/>
            <a:ext cx="3810000" cy="3778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19638" y="2165350"/>
            <a:ext cx="3810000" cy="3778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5A5AD043-5178-4D3B-A7C3-14C9E1EBA8D9}"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0A209C5B-1FAF-4C89-A03F-0D5F08D99F13}"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BC14B1EB-B739-4AAE-9D23-05DD1062B35A}"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192D3D37-D3A3-40C7-BBB9-7B56940D5093}"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19DA1680-1538-4D3C-BA2C-12194585FC2F}"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lgn="r" rtl="0" eaLnBrk="0" fontAlgn="base" hangingPunct="0">
              <a:spcBef>
                <a:spcPct val="0"/>
              </a:spcBef>
              <a:spcAft>
                <a:spcPct val="0"/>
              </a:spcAft>
              <a:defRPr/>
            </a:pPr>
            <a:fld id="{4870F6DD-9C3D-4DA5-93BB-DCEDAC2291E6}" type="slidenum">
              <a:rPr lang="en-US" sz="1000" b="1" kern="1200">
                <a:solidFill>
                  <a:srgbClr val="003F69"/>
                </a:solidFill>
                <a:latin typeface="Arial" charset="0"/>
                <a:ea typeface="ＭＳ Ｐゴシック" pitchFamily="1" charset="-128"/>
                <a:cs typeface="+mn-cs"/>
              </a:rPr>
              <a:pPr algn="r" rtl="0" eaLnBrk="0" fontAlgn="base" hangingPunct="0">
                <a:spcBef>
                  <a:spcPct val="0"/>
                </a:spcBef>
                <a:spcAft>
                  <a:spcPct val="0"/>
                </a:spcAft>
                <a:defRPr/>
              </a:pPr>
              <a:t>‹#›</a:t>
            </a:fld>
            <a:endParaRPr lang="en-US" sz="1000" b="1" kern="1200" dirty="0">
              <a:solidFill>
                <a:srgbClr val="003F69"/>
              </a:solidFill>
              <a:latin typeface="Arial" charset="0"/>
              <a:ea typeface="ＭＳ Ｐゴシック" pitchFamily="1" charset="-128"/>
              <a:cs typeface="+mn-cs"/>
            </a:endParaRPr>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29.xml"/></Relationships>
</file>

<file path=ppt/slideMasters/_rels/slideMaster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14" descr="backgrounds_2955d"/>
          <p:cNvPicPr>
            <a:picLocks noChangeAspect="1" noChangeArrowheads="1"/>
          </p:cNvPicPr>
          <p:nvPr userDrawn="1"/>
        </p:nvPicPr>
        <p:blipFill>
          <a:blip r:embed="rId16" cstate="print"/>
          <a:srcRect/>
          <a:stretch>
            <a:fillRect/>
          </a:stretch>
        </p:blipFill>
        <p:spPr bwMode="auto">
          <a:xfrm>
            <a:off x="-1588" y="-1588"/>
            <a:ext cx="9148763" cy="6861176"/>
          </a:xfrm>
          <a:prstGeom prst="rect">
            <a:avLst/>
          </a:prstGeom>
          <a:noFill/>
          <a:ln w="9525">
            <a:noFill/>
            <a:miter lim="800000"/>
            <a:headEnd/>
            <a:tailEnd/>
          </a:ln>
        </p:spPr>
      </p:pic>
      <p:sp>
        <p:nvSpPr>
          <p:cNvPr id="2051" name="Rectangle 2"/>
          <p:cNvSpPr>
            <a:spLocks noGrp="1" noChangeArrowheads="1"/>
          </p:cNvSpPr>
          <p:nvPr>
            <p:ph type="title"/>
          </p:nvPr>
        </p:nvSpPr>
        <p:spPr bwMode="auto">
          <a:xfrm>
            <a:off x="2133600" y="533400"/>
            <a:ext cx="6096000" cy="228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3"/>
          <p:cNvSpPr>
            <a:spLocks noGrp="1" noChangeArrowheads="1"/>
          </p:cNvSpPr>
          <p:nvPr>
            <p:ph type="body" idx="1"/>
          </p:nvPr>
        </p:nvSpPr>
        <p:spPr bwMode="auto">
          <a:xfrm>
            <a:off x="762000" y="1295400"/>
            <a:ext cx="7848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0" name="Rectangle 6"/>
          <p:cNvSpPr>
            <a:spLocks noGrp="1" noChangeArrowheads="1"/>
          </p:cNvSpPr>
          <p:nvPr>
            <p:ph type="sldNum" sz="quarter" idx="4"/>
          </p:nvPr>
        </p:nvSpPr>
        <p:spPr bwMode="auto">
          <a:xfrm>
            <a:off x="6553200" y="6224588"/>
            <a:ext cx="1905000" cy="2286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r">
              <a:defRPr sz="1000" b="1">
                <a:solidFill>
                  <a:srgbClr val="003F69"/>
                </a:solidFill>
                <a:latin typeface="Arial" charset="0"/>
                <a:ea typeface="ＭＳ Ｐゴシック" pitchFamily="1" charset="-128"/>
              </a:defRPr>
            </a:lvl1pPr>
          </a:lstStyle>
          <a:p>
            <a:pPr rtl="0" eaLnBrk="0" fontAlgn="base" hangingPunct="0">
              <a:spcBef>
                <a:spcPct val="0"/>
              </a:spcBef>
              <a:spcAft>
                <a:spcPct val="0"/>
              </a:spcAft>
              <a:defRPr/>
            </a:pPr>
            <a:fld id="{11F8F02E-0A1E-419A-AC51-DC890D31D2A7}" type="slidenum">
              <a:rPr lang="en-US" kern="1200">
                <a:cs typeface="+mn-cs"/>
              </a:rPr>
              <a:pPr rtl="0" eaLnBrk="0" fontAlgn="base" hangingPunct="0">
                <a:spcBef>
                  <a:spcPct val="0"/>
                </a:spcBef>
                <a:spcAft>
                  <a:spcPct val="0"/>
                </a:spcAft>
                <a:defRPr/>
              </a:pPr>
              <a:t>‹#›</a:t>
            </a:fld>
            <a:endParaRPr lang="en-US" kern="1200" dirty="0">
              <a:cs typeface="+mn-cs"/>
            </a:endParaRPr>
          </a:p>
        </p:txBody>
      </p:sp>
      <p:sp>
        <p:nvSpPr>
          <p:cNvPr id="1033" name="Rectangle 9"/>
          <p:cNvSpPr>
            <a:spLocks noChangeArrowheads="1"/>
          </p:cNvSpPr>
          <p:nvPr/>
        </p:nvSpPr>
        <p:spPr bwMode="auto">
          <a:xfrm>
            <a:off x="757238" y="6224588"/>
            <a:ext cx="5643562" cy="244475"/>
          </a:xfrm>
          <a:prstGeom prst="rect">
            <a:avLst/>
          </a:prstGeom>
          <a:noFill/>
          <a:ln w="9525">
            <a:noFill/>
            <a:miter lim="800000"/>
            <a:headEnd/>
            <a:tailEnd/>
          </a:ln>
        </p:spPr>
        <p:txBody>
          <a:bodyPr lIns="0" tIns="0" rIns="0" bIns="0" anchor="b">
            <a:spAutoFit/>
          </a:bodyPr>
          <a:lstStyle/>
          <a:p>
            <a:pPr algn="just" rtl="0" eaLnBrk="0" fontAlgn="base" hangingPunct="0">
              <a:lnSpc>
                <a:spcPct val="90000"/>
              </a:lnSpc>
              <a:spcBef>
                <a:spcPct val="0"/>
              </a:spcBef>
              <a:spcAft>
                <a:spcPct val="0"/>
              </a:spcAft>
              <a:defRPr/>
            </a:pPr>
            <a:r>
              <a:rPr lang="en-US" sz="900" b="1" kern="1200" dirty="0">
                <a:solidFill>
                  <a:srgbClr val="003F69"/>
                </a:solidFill>
                <a:latin typeface="Arial" charset="0"/>
                <a:ea typeface="ＭＳ Ｐゴシック" pitchFamily="1" charset="-128"/>
                <a:cs typeface="+mn-cs"/>
              </a:rPr>
              <a:t>Office of Research and Development</a:t>
            </a:r>
          </a:p>
          <a:p>
            <a:pPr algn="just" rtl="0" eaLnBrk="0" fontAlgn="base" hangingPunct="0">
              <a:lnSpc>
                <a:spcPct val="90000"/>
              </a:lnSpc>
              <a:spcBef>
                <a:spcPct val="0"/>
              </a:spcBef>
              <a:spcAft>
                <a:spcPct val="0"/>
              </a:spcAft>
              <a:defRPr/>
            </a:pPr>
            <a:r>
              <a:rPr lang="en-US" sz="900" kern="1200" dirty="0">
                <a:solidFill>
                  <a:srgbClr val="003F69"/>
                </a:solidFill>
                <a:latin typeface="Arial" charset="0"/>
                <a:ea typeface="ＭＳ Ｐゴシック" pitchFamily="1" charset="-128"/>
                <a:cs typeface="+mn-cs"/>
              </a:rPr>
              <a:t>National Center for Computational Toxicology</a:t>
            </a:r>
          </a:p>
        </p:txBody>
      </p:sp>
      <p:sp>
        <p:nvSpPr>
          <p:cNvPr id="1034" name="Rectangle 10"/>
          <p:cNvSpPr>
            <a:spLocks noChangeArrowheads="1"/>
          </p:cNvSpPr>
          <p:nvPr userDrawn="1"/>
        </p:nvSpPr>
        <p:spPr bwMode="auto">
          <a:xfrm>
            <a:off x="-109538" y="6224588"/>
            <a:ext cx="795338" cy="228600"/>
          </a:xfrm>
          <a:prstGeom prst="rect">
            <a:avLst/>
          </a:prstGeom>
          <a:solidFill>
            <a:srgbClr val="003F69"/>
          </a:solidFill>
          <a:ln w="9525">
            <a:noFill/>
            <a:miter lim="800000"/>
            <a:headEnd/>
            <a:tailEnd/>
          </a:ln>
        </p:spPr>
        <p:txBody>
          <a:bodyPr wrap="none" anchor="ctr"/>
          <a:lstStyle/>
          <a:p>
            <a:pPr algn="l" rtl="0" eaLnBrk="0" fontAlgn="base" hangingPunct="0">
              <a:spcBef>
                <a:spcPct val="0"/>
              </a:spcBef>
              <a:spcAft>
                <a:spcPct val="0"/>
              </a:spcAft>
              <a:defRPr/>
            </a:pPr>
            <a:endParaRPr lang="en-US" sz="1600" kern="1200" dirty="0">
              <a:solidFill>
                <a:srgbClr val="000000"/>
              </a:solidFill>
              <a:latin typeface="Arial" charset="0"/>
              <a:ea typeface="ＭＳ Ｐゴシック" pitchFamily="1" charset="-128"/>
              <a:cs typeface="+mn-cs"/>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800" b="1">
          <a:solidFill>
            <a:srgbClr val="003F69"/>
          </a:solidFill>
          <a:latin typeface="+mj-lt"/>
          <a:ea typeface="+mj-ea"/>
          <a:cs typeface="+mj-cs"/>
        </a:defRPr>
      </a:lvl1pPr>
      <a:lvl2pPr algn="l" rtl="0" eaLnBrk="0" fontAlgn="base" hangingPunct="0">
        <a:spcBef>
          <a:spcPct val="0"/>
        </a:spcBef>
        <a:spcAft>
          <a:spcPct val="0"/>
        </a:spcAft>
        <a:defRPr sz="2800" b="1">
          <a:solidFill>
            <a:srgbClr val="003F69"/>
          </a:solidFill>
          <a:latin typeface="Arial" charset="0"/>
          <a:ea typeface="ＭＳ Ｐゴシック" pitchFamily="1" charset="-128"/>
        </a:defRPr>
      </a:lvl2pPr>
      <a:lvl3pPr algn="l" rtl="0" eaLnBrk="0" fontAlgn="base" hangingPunct="0">
        <a:spcBef>
          <a:spcPct val="0"/>
        </a:spcBef>
        <a:spcAft>
          <a:spcPct val="0"/>
        </a:spcAft>
        <a:defRPr sz="2800" b="1">
          <a:solidFill>
            <a:srgbClr val="003F69"/>
          </a:solidFill>
          <a:latin typeface="Arial" charset="0"/>
          <a:ea typeface="ＭＳ Ｐゴシック" pitchFamily="1" charset="-128"/>
        </a:defRPr>
      </a:lvl3pPr>
      <a:lvl4pPr algn="l" rtl="0" eaLnBrk="0" fontAlgn="base" hangingPunct="0">
        <a:spcBef>
          <a:spcPct val="0"/>
        </a:spcBef>
        <a:spcAft>
          <a:spcPct val="0"/>
        </a:spcAft>
        <a:defRPr sz="2800" b="1">
          <a:solidFill>
            <a:srgbClr val="003F69"/>
          </a:solidFill>
          <a:latin typeface="Arial" charset="0"/>
          <a:ea typeface="ＭＳ Ｐゴシック" pitchFamily="1" charset="-128"/>
        </a:defRPr>
      </a:lvl4pPr>
      <a:lvl5pPr algn="l" rtl="0" eaLnBrk="0" fontAlgn="base" hangingPunct="0">
        <a:spcBef>
          <a:spcPct val="0"/>
        </a:spcBef>
        <a:spcAft>
          <a:spcPct val="0"/>
        </a:spcAft>
        <a:defRPr sz="2800" b="1">
          <a:solidFill>
            <a:srgbClr val="003F69"/>
          </a:solidFill>
          <a:latin typeface="Arial" charset="0"/>
          <a:ea typeface="ＭＳ Ｐゴシック" pitchFamily="1" charset="-128"/>
        </a:defRPr>
      </a:lvl5pPr>
      <a:lvl6pPr marL="457200" algn="l" rtl="0" fontAlgn="base">
        <a:spcBef>
          <a:spcPct val="0"/>
        </a:spcBef>
        <a:spcAft>
          <a:spcPct val="0"/>
        </a:spcAft>
        <a:defRPr sz="2800" b="1">
          <a:solidFill>
            <a:srgbClr val="003F69"/>
          </a:solidFill>
          <a:latin typeface="Arial" charset="0"/>
          <a:ea typeface="ＭＳ Ｐゴシック" pitchFamily="1" charset="-128"/>
        </a:defRPr>
      </a:lvl6pPr>
      <a:lvl7pPr marL="914400" algn="l" rtl="0" fontAlgn="base">
        <a:spcBef>
          <a:spcPct val="0"/>
        </a:spcBef>
        <a:spcAft>
          <a:spcPct val="0"/>
        </a:spcAft>
        <a:defRPr sz="2800" b="1">
          <a:solidFill>
            <a:srgbClr val="003F69"/>
          </a:solidFill>
          <a:latin typeface="Arial" charset="0"/>
          <a:ea typeface="ＭＳ Ｐゴシック" pitchFamily="1" charset="-128"/>
        </a:defRPr>
      </a:lvl7pPr>
      <a:lvl8pPr marL="1371600" algn="l" rtl="0" fontAlgn="base">
        <a:spcBef>
          <a:spcPct val="0"/>
        </a:spcBef>
        <a:spcAft>
          <a:spcPct val="0"/>
        </a:spcAft>
        <a:defRPr sz="2800" b="1">
          <a:solidFill>
            <a:srgbClr val="003F69"/>
          </a:solidFill>
          <a:latin typeface="Arial" charset="0"/>
          <a:ea typeface="ＭＳ Ｐゴシック" pitchFamily="1" charset="-128"/>
        </a:defRPr>
      </a:lvl8pPr>
      <a:lvl9pPr marL="1828800" algn="l" rtl="0" fontAlgn="base">
        <a:spcBef>
          <a:spcPct val="0"/>
        </a:spcBef>
        <a:spcAft>
          <a:spcPct val="0"/>
        </a:spcAft>
        <a:defRPr sz="2800" b="1">
          <a:solidFill>
            <a:srgbClr val="003F69"/>
          </a:solidFill>
          <a:latin typeface="Arial" charset="0"/>
          <a:ea typeface="ＭＳ Ｐゴシック" pitchFamily="1" charset="-128"/>
        </a:defRPr>
      </a:lvl9pPr>
    </p:titleStyle>
    <p:bodyStyle>
      <a:lvl1pPr marL="168275" indent="-168275" algn="l" rtl="0" eaLnBrk="0" fontAlgn="base" hangingPunct="0">
        <a:spcBef>
          <a:spcPct val="20000"/>
        </a:spcBef>
        <a:spcAft>
          <a:spcPct val="0"/>
        </a:spcAft>
        <a:buClr>
          <a:srgbClr val="003F69"/>
        </a:buClr>
        <a:buSzPct val="90000"/>
        <a:buFont typeface="Times" pitchFamily="18" charset="0"/>
        <a:buChar char="•"/>
        <a:defRPr sz="2400">
          <a:solidFill>
            <a:schemeClr val="tx1"/>
          </a:solidFill>
          <a:latin typeface="+mn-lt"/>
          <a:ea typeface="+mn-ea"/>
          <a:cs typeface="+mn-cs"/>
        </a:defRPr>
      </a:lvl1pPr>
      <a:lvl2pPr marL="458788" indent="-174625" algn="l" rtl="0" eaLnBrk="0" fontAlgn="base" hangingPunct="0">
        <a:spcBef>
          <a:spcPct val="20000"/>
        </a:spcBef>
        <a:spcAft>
          <a:spcPct val="0"/>
        </a:spcAft>
        <a:buClr>
          <a:srgbClr val="003F69"/>
        </a:buClr>
        <a:buChar char="–"/>
        <a:defRPr sz="2000">
          <a:solidFill>
            <a:schemeClr val="tx1"/>
          </a:solidFill>
          <a:latin typeface="+mn-lt"/>
          <a:ea typeface="+mn-ea"/>
        </a:defRPr>
      </a:lvl2pPr>
      <a:lvl3pPr marL="742950" indent="-168275" algn="l" rtl="0" eaLnBrk="0" fontAlgn="base" hangingPunct="0">
        <a:spcBef>
          <a:spcPct val="20000"/>
        </a:spcBef>
        <a:spcAft>
          <a:spcPct val="0"/>
        </a:spcAft>
        <a:buClr>
          <a:srgbClr val="003F69"/>
        </a:buClr>
        <a:buSzPct val="90000"/>
        <a:buFont typeface="Times" pitchFamily="18" charset="0"/>
        <a:buChar char="•"/>
        <a:defRPr>
          <a:solidFill>
            <a:schemeClr val="tx1"/>
          </a:solidFill>
          <a:latin typeface="+mn-lt"/>
          <a:ea typeface="+mn-ea"/>
        </a:defRPr>
      </a:lvl3pPr>
      <a:lvl4pPr marL="1027113" indent="-169863" algn="l" rtl="0" eaLnBrk="0" fontAlgn="base" hangingPunct="0">
        <a:spcBef>
          <a:spcPct val="20000"/>
        </a:spcBef>
        <a:spcAft>
          <a:spcPct val="0"/>
        </a:spcAft>
        <a:buClr>
          <a:srgbClr val="003F69"/>
        </a:buClr>
        <a:buChar char="–"/>
        <a:defRPr sz="1600">
          <a:solidFill>
            <a:schemeClr val="tx1"/>
          </a:solidFill>
          <a:latin typeface="+mn-lt"/>
          <a:ea typeface="+mn-ea"/>
        </a:defRPr>
      </a:lvl4pPr>
      <a:lvl5pPr marL="1317625" indent="-176213" algn="l" rtl="0" eaLnBrk="0" fontAlgn="base" hangingPunct="0">
        <a:spcBef>
          <a:spcPct val="20000"/>
        </a:spcBef>
        <a:spcAft>
          <a:spcPct val="0"/>
        </a:spcAft>
        <a:buClr>
          <a:srgbClr val="003F69"/>
        </a:buClr>
        <a:buChar char="»"/>
        <a:defRPr sz="1600" i="1">
          <a:solidFill>
            <a:schemeClr val="tx1"/>
          </a:solidFill>
          <a:latin typeface="+mn-lt"/>
          <a:ea typeface="+mn-ea"/>
        </a:defRPr>
      </a:lvl5pPr>
      <a:lvl6pPr marL="1774825" indent="-176213" algn="l" rtl="0" fontAlgn="base">
        <a:spcBef>
          <a:spcPct val="20000"/>
        </a:spcBef>
        <a:spcAft>
          <a:spcPct val="0"/>
        </a:spcAft>
        <a:buClr>
          <a:srgbClr val="003F69"/>
        </a:buClr>
        <a:buChar char="»"/>
        <a:defRPr i="1">
          <a:solidFill>
            <a:schemeClr val="tx1"/>
          </a:solidFill>
          <a:latin typeface="+mn-lt"/>
          <a:ea typeface="+mn-ea"/>
        </a:defRPr>
      </a:lvl6pPr>
      <a:lvl7pPr marL="2232025" indent="-176213" algn="l" rtl="0" fontAlgn="base">
        <a:spcBef>
          <a:spcPct val="20000"/>
        </a:spcBef>
        <a:spcAft>
          <a:spcPct val="0"/>
        </a:spcAft>
        <a:buClr>
          <a:srgbClr val="003F69"/>
        </a:buClr>
        <a:buChar char="»"/>
        <a:defRPr i="1">
          <a:solidFill>
            <a:schemeClr val="tx1"/>
          </a:solidFill>
          <a:latin typeface="+mn-lt"/>
          <a:ea typeface="+mn-ea"/>
        </a:defRPr>
      </a:lvl7pPr>
      <a:lvl8pPr marL="2689225" indent="-176213" algn="l" rtl="0" fontAlgn="base">
        <a:spcBef>
          <a:spcPct val="20000"/>
        </a:spcBef>
        <a:spcAft>
          <a:spcPct val="0"/>
        </a:spcAft>
        <a:buClr>
          <a:srgbClr val="003F69"/>
        </a:buClr>
        <a:buChar char="»"/>
        <a:defRPr i="1">
          <a:solidFill>
            <a:schemeClr val="tx1"/>
          </a:solidFill>
          <a:latin typeface="+mn-lt"/>
          <a:ea typeface="+mn-ea"/>
        </a:defRPr>
      </a:lvl8pPr>
      <a:lvl9pPr marL="3146425" indent="-176213" algn="l" rtl="0" fontAlgn="base">
        <a:spcBef>
          <a:spcPct val="20000"/>
        </a:spcBef>
        <a:spcAft>
          <a:spcPct val="0"/>
        </a:spcAft>
        <a:buClr>
          <a:srgbClr val="003F69"/>
        </a:buClr>
        <a:buChar char="»"/>
        <a:defRPr 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59074" name="Picture 2" descr="backgrounds_2955d"/>
          <p:cNvPicPr>
            <a:picLocks noChangeAspect="1" noChangeArrowheads="1"/>
          </p:cNvPicPr>
          <p:nvPr userDrawn="1"/>
        </p:nvPicPr>
        <p:blipFill>
          <a:blip r:embed="rId15" cstate="print"/>
          <a:srcRect/>
          <a:stretch>
            <a:fillRect/>
          </a:stretch>
        </p:blipFill>
        <p:spPr bwMode="auto">
          <a:xfrm>
            <a:off x="-1588" y="-1588"/>
            <a:ext cx="9148763" cy="6861176"/>
          </a:xfrm>
          <a:prstGeom prst="rect">
            <a:avLst/>
          </a:prstGeom>
          <a:noFill/>
        </p:spPr>
      </p:pic>
      <p:sp>
        <p:nvSpPr>
          <p:cNvPr id="259075" name="Rectangle 3"/>
          <p:cNvSpPr>
            <a:spLocks noGrp="1" noChangeArrowheads="1"/>
          </p:cNvSpPr>
          <p:nvPr>
            <p:ph type="title"/>
          </p:nvPr>
        </p:nvSpPr>
        <p:spPr bwMode="auto">
          <a:xfrm>
            <a:off x="2133600" y="533400"/>
            <a:ext cx="5943600" cy="30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9076" name="Rectangle 4"/>
          <p:cNvSpPr>
            <a:spLocks noGrp="1" noChangeArrowheads="1"/>
          </p:cNvSpPr>
          <p:nvPr>
            <p:ph type="body" idx="1"/>
          </p:nvPr>
        </p:nvSpPr>
        <p:spPr bwMode="auto">
          <a:xfrm>
            <a:off x="685800" y="12954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  Click to edit Master text styles</a:t>
            </a:r>
          </a:p>
          <a:p>
            <a:pPr lvl="1"/>
            <a:r>
              <a:rPr lang="en-US" smtClean="0"/>
              <a:t> Second level</a:t>
            </a:r>
          </a:p>
          <a:p>
            <a:pPr lvl="2"/>
            <a:r>
              <a:rPr lang="en-US" smtClean="0"/>
              <a:t>Third level</a:t>
            </a:r>
          </a:p>
          <a:p>
            <a:pPr lvl="3"/>
            <a:r>
              <a:rPr lang="en-US" smtClean="0"/>
              <a:t>Fourth level</a:t>
            </a:r>
          </a:p>
          <a:p>
            <a:pPr lvl="4"/>
            <a:r>
              <a:rPr lang="en-US" smtClean="0"/>
              <a:t>Fifth level</a:t>
            </a:r>
          </a:p>
        </p:txBody>
      </p:sp>
      <p:sp>
        <p:nvSpPr>
          <p:cNvPr id="259077" name="Rectangle 5"/>
          <p:cNvSpPr>
            <a:spLocks noGrp="1" noChangeArrowheads="1"/>
          </p:cNvSpPr>
          <p:nvPr>
            <p:ph type="sldNum" sz="quarter" idx="4"/>
          </p:nvPr>
        </p:nvSpPr>
        <p:spPr bwMode="auto">
          <a:xfrm>
            <a:off x="6553200" y="6224588"/>
            <a:ext cx="1905000" cy="2286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r">
              <a:defRPr sz="1000" b="1">
                <a:solidFill>
                  <a:srgbClr val="003F69"/>
                </a:solidFill>
              </a:defRPr>
            </a:lvl1pPr>
          </a:lstStyle>
          <a:p>
            <a:pPr eaLnBrk="0" hangingPunct="0"/>
            <a:fld id="{C52CEAD2-5708-4FD1-BFD8-90F07505434C}" type="slidenum">
              <a:rPr lang="en-US"/>
              <a:pPr eaLnBrk="0" hangingPunct="0"/>
              <a:t>‹#›</a:t>
            </a:fld>
            <a:endParaRPr lang="en-US"/>
          </a:p>
        </p:txBody>
      </p:sp>
      <p:sp>
        <p:nvSpPr>
          <p:cNvPr id="259078" name="Rectangle 6"/>
          <p:cNvSpPr>
            <a:spLocks noChangeArrowheads="1"/>
          </p:cNvSpPr>
          <p:nvPr/>
        </p:nvSpPr>
        <p:spPr bwMode="auto">
          <a:xfrm>
            <a:off x="757238" y="6224588"/>
            <a:ext cx="5643562" cy="244475"/>
          </a:xfrm>
          <a:prstGeom prst="rect">
            <a:avLst/>
          </a:prstGeom>
          <a:noFill/>
          <a:ln w="9525">
            <a:noFill/>
            <a:miter lim="800000"/>
            <a:headEnd/>
            <a:tailEnd/>
          </a:ln>
        </p:spPr>
        <p:txBody>
          <a:bodyPr lIns="0" tIns="0" rIns="0" bIns="0" anchor="b">
            <a:spAutoFit/>
          </a:bodyPr>
          <a:lstStyle/>
          <a:p>
            <a:pPr algn="just" eaLnBrk="0" hangingPunct="0">
              <a:lnSpc>
                <a:spcPct val="90000"/>
              </a:lnSpc>
            </a:pPr>
            <a:r>
              <a:rPr lang="en-US" sz="900" b="1">
                <a:solidFill>
                  <a:srgbClr val="003F69"/>
                </a:solidFill>
              </a:rPr>
              <a:t>Office of Research and Development</a:t>
            </a:r>
          </a:p>
          <a:p>
            <a:pPr algn="just" eaLnBrk="0" hangingPunct="0">
              <a:lnSpc>
                <a:spcPct val="90000"/>
              </a:lnSpc>
            </a:pPr>
            <a:r>
              <a:rPr lang="en-US" sz="900">
                <a:solidFill>
                  <a:srgbClr val="003F69"/>
                </a:solidFill>
              </a:rPr>
              <a:t>National Center for Computational Toxicology</a:t>
            </a:r>
          </a:p>
        </p:txBody>
      </p:sp>
      <p:sp>
        <p:nvSpPr>
          <p:cNvPr id="259079" name="Rectangle 7"/>
          <p:cNvSpPr>
            <a:spLocks noChangeArrowheads="1"/>
          </p:cNvSpPr>
          <p:nvPr userDrawn="1"/>
        </p:nvSpPr>
        <p:spPr bwMode="auto">
          <a:xfrm>
            <a:off x="-109538" y="6224588"/>
            <a:ext cx="795338" cy="228600"/>
          </a:xfrm>
          <a:prstGeom prst="rect">
            <a:avLst/>
          </a:prstGeom>
          <a:solidFill>
            <a:srgbClr val="003F69"/>
          </a:solidFill>
          <a:ln w="9525">
            <a:noFill/>
            <a:miter lim="800000"/>
            <a:headEnd/>
            <a:tailEnd/>
          </a:ln>
        </p:spPr>
        <p:txBody>
          <a:bodyPr wrap="none" anchor="ctr"/>
          <a:lstStyle/>
          <a:p>
            <a:pPr eaLnBrk="0" hangingPunct="0"/>
            <a:endParaRPr lang="en-US" sz="1600">
              <a:solidFill>
                <a:srgbClr val="000000"/>
              </a:solidFill>
            </a:endParaRPr>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Lst>
  <p:transition/>
  <p:hf hdr="0" ftr="0" dt="0"/>
  <p:txStyles>
    <p:titleStyle>
      <a:lvl1pPr algn="l" rtl="0" fontAlgn="base">
        <a:spcBef>
          <a:spcPct val="0"/>
        </a:spcBef>
        <a:spcAft>
          <a:spcPct val="0"/>
        </a:spcAft>
        <a:defRPr sz="3200" b="1">
          <a:solidFill>
            <a:srgbClr val="003F69"/>
          </a:solidFill>
          <a:latin typeface="+mj-lt"/>
          <a:ea typeface="+mj-ea"/>
          <a:cs typeface="+mj-cs"/>
        </a:defRPr>
      </a:lvl1pPr>
      <a:lvl2pPr algn="l" rtl="0" fontAlgn="base">
        <a:spcBef>
          <a:spcPct val="0"/>
        </a:spcBef>
        <a:spcAft>
          <a:spcPct val="0"/>
        </a:spcAft>
        <a:defRPr sz="3200" b="1">
          <a:solidFill>
            <a:srgbClr val="003F69"/>
          </a:solidFill>
          <a:latin typeface="Arial" pitchFamily="34" charset="0"/>
          <a:ea typeface="ＭＳ Ｐゴシック" pitchFamily="1" charset="-128"/>
        </a:defRPr>
      </a:lvl2pPr>
      <a:lvl3pPr algn="l" rtl="0" fontAlgn="base">
        <a:spcBef>
          <a:spcPct val="0"/>
        </a:spcBef>
        <a:spcAft>
          <a:spcPct val="0"/>
        </a:spcAft>
        <a:defRPr sz="3200" b="1">
          <a:solidFill>
            <a:srgbClr val="003F69"/>
          </a:solidFill>
          <a:latin typeface="Arial" pitchFamily="34" charset="0"/>
          <a:ea typeface="ＭＳ Ｐゴシック" pitchFamily="1" charset="-128"/>
        </a:defRPr>
      </a:lvl3pPr>
      <a:lvl4pPr algn="l" rtl="0" fontAlgn="base">
        <a:spcBef>
          <a:spcPct val="0"/>
        </a:spcBef>
        <a:spcAft>
          <a:spcPct val="0"/>
        </a:spcAft>
        <a:defRPr sz="3200" b="1">
          <a:solidFill>
            <a:srgbClr val="003F69"/>
          </a:solidFill>
          <a:latin typeface="Arial" pitchFamily="34" charset="0"/>
          <a:ea typeface="ＭＳ Ｐゴシック" pitchFamily="1" charset="-128"/>
        </a:defRPr>
      </a:lvl4pPr>
      <a:lvl5pPr algn="l" rtl="0" fontAlgn="base">
        <a:spcBef>
          <a:spcPct val="0"/>
        </a:spcBef>
        <a:spcAft>
          <a:spcPct val="0"/>
        </a:spcAft>
        <a:defRPr sz="3200" b="1">
          <a:solidFill>
            <a:srgbClr val="003F69"/>
          </a:solidFill>
          <a:latin typeface="Arial" pitchFamily="34" charset="0"/>
          <a:ea typeface="ＭＳ Ｐゴシック" pitchFamily="1" charset="-128"/>
        </a:defRPr>
      </a:lvl5pPr>
      <a:lvl6pPr marL="457200" algn="l" rtl="0" fontAlgn="base">
        <a:spcBef>
          <a:spcPct val="0"/>
        </a:spcBef>
        <a:spcAft>
          <a:spcPct val="0"/>
        </a:spcAft>
        <a:defRPr sz="3200" b="1">
          <a:solidFill>
            <a:srgbClr val="003F69"/>
          </a:solidFill>
          <a:latin typeface="Arial" pitchFamily="34" charset="0"/>
          <a:ea typeface="ＭＳ Ｐゴシック" pitchFamily="1" charset="-128"/>
        </a:defRPr>
      </a:lvl6pPr>
      <a:lvl7pPr marL="914400" algn="l" rtl="0" fontAlgn="base">
        <a:spcBef>
          <a:spcPct val="0"/>
        </a:spcBef>
        <a:spcAft>
          <a:spcPct val="0"/>
        </a:spcAft>
        <a:defRPr sz="3200" b="1">
          <a:solidFill>
            <a:srgbClr val="003F69"/>
          </a:solidFill>
          <a:latin typeface="Arial" pitchFamily="34" charset="0"/>
          <a:ea typeface="ＭＳ Ｐゴシック" pitchFamily="1" charset="-128"/>
        </a:defRPr>
      </a:lvl7pPr>
      <a:lvl8pPr marL="1371600" algn="l" rtl="0" fontAlgn="base">
        <a:spcBef>
          <a:spcPct val="0"/>
        </a:spcBef>
        <a:spcAft>
          <a:spcPct val="0"/>
        </a:spcAft>
        <a:defRPr sz="3200" b="1">
          <a:solidFill>
            <a:srgbClr val="003F69"/>
          </a:solidFill>
          <a:latin typeface="Arial" pitchFamily="34" charset="0"/>
          <a:ea typeface="ＭＳ Ｐゴシック" pitchFamily="1" charset="-128"/>
        </a:defRPr>
      </a:lvl8pPr>
      <a:lvl9pPr marL="1828800" algn="l" rtl="0" fontAlgn="base">
        <a:spcBef>
          <a:spcPct val="0"/>
        </a:spcBef>
        <a:spcAft>
          <a:spcPct val="0"/>
        </a:spcAft>
        <a:defRPr sz="3200" b="1">
          <a:solidFill>
            <a:srgbClr val="003F69"/>
          </a:solidFill>
          <a:latin typeface="Arial" pitchFamily="34" charset="0"/>
          <a:ea typeface="ＭＳ Ｐゴシック" pitchFamily="1" charset="-128"/>
        </a:defRPr>
      </a:lvl9pPr>
    </p:titleStyle>
    <p:bodyStyle>
      <a:lvl1pPr marL="168275" indent="-168275"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cs typeface="+mn-cs"/>
        </a:defRPr>
      </a:lvl1pPr>
      <a:lvl2pPr marL="458788" indent="-174625" algn="l" rtl="0" fontAlgn="base">
        <a:spcBef>
          <a:spcPct val="20000"/>
        </a:spcBef>
        <a:spcAft>
          <a:spcPct val="0"/>
        </a:spcAft>
        <a:buClr>
          <a:srgbClr val="FF0000"/>
        </a:buClr>
        <a:buSzPct val="80000"/>
        <a:buChar char="•"/>
        <a:defRPr sz="2400">
          <a:solidFill>
            <a:schemeClr val="tx1"/>
          </a:solidFill>
          <a:latin typeface="+mn-lt"/>
          <a:ea typeface="+mn-ea"/>
        </a:defRPr>
      </a:lvl2pPr>
      <a:lvl3pPr marL="742950" indent="-168275"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3pPr>
      <a:lvl4pPr marL="1027113" indent="-169863"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4pPr>
      <a:lvl5pPr marL="13176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5pPr>
      <a:lvl6pPr marL="17748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6pPr>
      <a:lvl7pPr marL="22320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7pPr>
      <a:lvl8pPr marL="26892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8pPr>
      <a:lvl9pPr marL="31464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59074" name="Picture 2" descr="backgrounds_2955d"/>
          <p:cNvPicPr>
            <a:picLocks noChangeAspect="1" noChangeArrowheads="1"/>
          </p:cNvPicPr>
          <p:nvPr userDrawn="1"/>
        </p:nvPicPr>
        <p:blipFill>
          <a:blip r:embed="rId2" cstate="print"/>
          <a:srcRect/>
          <a:stretch>
            <a:fillRect/>
          </a:stretch>
        </p:blipFill>
        <p:spPr bwMode="auto">
          <a:xfrm>
            <a:off x="-1588" y="-1588"/>
            <a:ext cx="9148763" cy="6861176"/>
          </a:xfrm>
          <a:prstGeom prst="rect">
            <a:avLst/>
          </a:prstGeom>
          <a:noFill/>
        </p:spPr>
      </p:pic>
      <p:sp>
        <p:nvSpPr>
          <p:cNvPr id="259075" name="Rectangle 3"/>
          <p:cNvSpPr>
            <a:spLocks noGrp="1" noChangeArrowheads="1"/>
          </p:cNvSpPr>
          <p:nvPr>
            <p:ph type="title"/>
          </p:nvPr>
        </p:nvSpPr>
        <p:spPr bwMode="auto">
          <a:xfrm>
            <a:off x="2133600" y="533400"/>
            <a:ext cx="5943600" cy="30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9076" name="Rectangle 4"/>
          <p:cNvSpPr>
            <a:spLocks noGrp="1" noChangeArrowheads="1"/>
          </p:cNvSpPr>
          <p:nvPr>
            <p:ph type="body" idx="1"/>
          </p:nvPr>
        </p:nvSpPr>
        <p:spPr bwMode="auto">
          <a:xfrm>
            <a:off x="685800" y="12954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  Click to edit Master text styles</a:t>
            </a:r>
          </a:p>
          <a:p>
            <a:pPr lvl="1"/>
            <a:r>
              <a:rPr lang="en-US" smtClean="0"/>
              <a:t> Second level</a:t>
            </a:r>
          </a:p>
          <a:p>
            <a:pPr lvl="2"/>
            <a:r>
              <a:rPr lang="en-US" smtClean="0"/>
              <a:t>Third level</a:t>
            </a:r>
          </a:p>
          <a:p>
            <a:pPr lvl="3"/>
            <a:r>
              <a:rPr lang="en-US" smtClean="0"/>
              <a:t>Fourth level</a:t>
            </a:r>
          </a:p>
          <a:p>
            <a:pPr lvl="4"/>
            <a:r>
              <a:rPr lang="en-US" smtClean="0"/>
              <a:t>Fifth level</a:t>
            </a:r>
          </a:p>
        </p:txBody>
      </p:sp>
      <p:sp>
        <p:nvSpPr>
          <p:cNvPr id="259077" name="Rectangle 5"/>
          <p:cNvSpPr>
            <a:spLocks noGrp="1" noChangeArrowheads="1"/>
          </p:cNvSpPr>
          <p:nvPr>
            <p:ph type="sldNum" sz="quarter" idx="4"/>
          </p:nvPr>
        </p:nvSpPr>
        <p:spPr bwMode="auto">
          <a:xfrm>
            <a:off x="6553200" y="6224588"/>
            <a:ext cx="1905000" cy="2286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r">
              <a:defRPr sz="1000" b="1">
                <a:solidFill>
                  <a:srgbClr val="003F69"/>
                </a:solidFill>
              </a:defRPr>
            </a:lvl1pPr>
          </a:lstStyle>
          <a:p>
            <a:pPr eaLnBrk="0" hangingPunct="0"/>
            <a:fld id="{C52CEAD2-5708-4FD1-BFD8-90F07505434C}" type="slidenum">
              <a:rPr lang="en-US"/>
              <a:pPr eaLnBrk="0" hangingPunct="0"/>
              <a:t>‹#›</a:t>
            </a:fld>
            <a:endParaRPr lang="en-US"/>
          </a:p>
        </p:txBody>
      </p:sp>
      <p:sp>
        <p:nvSpPr>
          <p:cNvPr id="259078" name="Rectangle 6"/>
          <p:cNvSpPr>
            <a:spLocks noChangeArrowheads="1"/>
          </p:cNvSpPr>
          <p:nvPr/>
        </p:nvSpPr>
        <p:spPr bwMode="auto">
          <a:xfrm>
            <a:off x="757238" y="6224588"/>
            <a:ext cx="5643562" cy="244475"/>
          </a:xfrm>
          <a:prstGeom prst="rect">
            <a:avLst/>
          </a:prstGeom>
          <a:noFill/>
          <a:ln w="9525">
            <a:noFill/>
            <a:miter lim="800000"/>
            <a:headEnd/>
            <a:tailEnd/>
          </a:ln>
        </p:spPr>
        <p:txBody>
          <a:bodyPr lIns="0" tIns="0" rIns="0" bIns="0" anchor="b">
            <a:spAutoFit/>
          </a:bodyPr>
          <a:lstStyle/>
          <a:p>
            <a:pPr algn="just" eaLnBrk="0" hangingPunct="0">
              <a:lnSpc>
                <a:spcPct val="90000"/>
              </a:lnSpc>
            </a:pPr>
            <a:r>
              <a:rPr lang="en-US" sz="900" b="1">
                <a:solidFill>
                  <a:srgbClr val="003F69"/>
                </a:solidFill>
              </a:rPr>
              <a:t>Office of Research and Development</a:t>
            </a:r>
          </a:p>
          <a:p>
            <a:pPr algn="just" eaLnBrk="0" hangingPunct="0">
              <a:lnSpc>
                <a:spcPct val="90000"/>
              </a:lnSpc>
            </a:pPr>
            <a:r>
              <a:rPr lang="en-US" sz="900">
                <a:solidFill>
                  <a:srgbClr val="003F69"/>
                </a:solidFill>
              </a:rPr>
              <a:t>National Center for Computational Toxicology</a:t>
            </a:r>
          </a:p>
        </p:txBody>
      </p:sp>
      <p:sp>
        <p:nvSpPr>
          <p:cNvPr id="259079" name="Rectangle 7"/>
          <p:cNvSpPr>
            <a:spLocks noChangeArrowheads="1"/>
          </p:cNvSpPr>
          <p:nvPr userDrawn="1"/>
        </p:nvSpPr>
        <p:spPr bwMode="auto">
          <a:xfrm>
            <a:off x="-109538" y="6224588"/>
            <a:ext cx="795338" cy="228600"/>
          </a:xfrm>
          <a:prstGeom prst="rect">
            <a:avLst/>
          </a:prstGeom>
          <a:solidFill>
            <a:srgbClr val="003F69"/>
          </a:solidFill>
          <a:ln w="9525">
            <a:noFill/>
            <a:miter lim="800000"/>
            <a:headEnd/>
            <a:tailEnd/>
          </a:ln>
        </p:spPr>
        <p:txBody>
          <a:bodyPr wrap="none" anchor="ctr"/>
          <a:lstStyle/>
          <a:p>
            <a:pPr eaLnBrk="0" hangingPunct="0"/>
            <a:endParaRPr lang="en-US" sz="1600">
              <a:solidFill>
                <a:srgbClr val="000000"/>
              </a:solidFill>
            </a:endParaRPr>
          </a:p>
        </p:txBody>
      </p:sp>
    </p:spTree>
  </p:cSld>
  <p:clrMap bg1="lt1" tx1="dk1" bg2="lt2" tx2="dk2" accent1="accent1" accent2="accent2" accent3="accent3" accent4="accent4" accent5="accent5" accent6="accent6" hlink="hlink" folHlink="folHlink"/>
  <p:transition>
    <p:fade/>
  </p:transition>
  <p:hf hdr="0" ftr="0" dt="0"/>
  <p:txStyles>
    <p:titleStyle>
      <a:lvl1pPr algn="l" rtl="0" fontAlgn="base">
        <a:spcBef>
          <a:spcPct val="0"/>
        </a:spcBef>
        <a:spcAft>
          <a:spcPct val="0"/>
        </a:spcAft>
        <a:defRPr sz="3200" b="1">
          <a:solidFill>
            <a:srgbClr val="003F69"/>
          </a:solidFill>
          <a:latin typeface="+mj-lt"/>
          <a:ea typeface="+mj-ea"/>
          <a:cs typeface="+mj-cs"/>
        </a:defRPr>
      </a:lvl1pPr>
      <a:lvl2pPr algn="l" rtl="0" fontAlgn="base">
        <a:spcBef>
          <a:spcPct val="0"/>
        </a:spcBef>
        <a:spcAft>
          <a:spcPct val="0"/>
        </a:spcAft>
        <a:defRPr sz="3200" b="1">
          <a:solidFill>
            <a:srgbClr val="003F69"/>
          </a:solidFill>
          <a:latin typeface="Arial" pitchFamily="34" charset="0"/>
          <a:ea typeface="ＭＳ Ｐゴシック" pitchFamily="1" charset="-128"/>
        </a:defRPr>
      </a:lvl2pPr>
      <a:lvl3pPr algn="l" rtl="0" fontAlgn="base">
        <a:spcBef>
          <a:spcPct val="0"/>
        </a:spcBef>
        <a:spcAft>
          <a:spcPct val="0"/>
        </a:spcAft>
        <a:defRPr sz="3200" b="1">
          <a:solidFill>
            <a:srgbClr val="003F69"/>
          </a:solidFill>
          <a:latin typeface="Arial" pitchFamily="34" charset="0"/>
          <a:ea typeface="ＭＳ Ｐゴシック" pitchFamily="1" charset="-128"/>
        </a:defRPr>
      </a:lvl3pPr>
      <a:lvl4pPr algn="l" rtl="0" fontAlgn="base">
        <a:spcBef>
          <a:spcPct val="0"/>
        </a:spcBef>
        <a:spcAft>
          <a:spcPct val="0"/>
        </a:spcAft>
        <a:defRPr sz="3200" b="1">
          <a:solidFill>
            <a:srgbClr val="003F69"/>
          </a:solidFill>
          <a:latin typeface="Arial" pitchFamily="34" charset="0"/>
          <a:ea typeface="ＭＳ Ｐゴシック" pitchFamily="1" charset="-128"/>
        </a:defRPr>
      </a:lvl4pPr>
      <a:lvl5pPr algn="l" rtl="0" fontAlgn="base">
        <a:spcBef>
          <a:spcPct val="0"/>
        </a:spcBef>
        <a:spcAft>
          <a:spcPct val="0"/>
        </a:spcAft>
        <a:defRPr sz="3200" b="1">
          <a:solidFill>
            <a:srgbClr val="003F69"/>
          </a:solidFill>
          <a:latin typeface="Arial" pitchFamily="34" charset="0"/>
          <a:ea typeface="ＭＳ Ｐゴシック" pitchFamily="1" charset="-128"/>
        </a:defRPr>
      </a:lvl5pPr>
      <a:lvl6pPr marL="457200" algn="l" rtl="0" fontAlgn="base">
        <a:spcBef>
          <a:spcPct val="0"/>
        </a:spcBef>
        <a:spcAft>
          <a:spcPct val="0"/>
        </a:spcAft>
        <a:defRPr sz="3200" b="1">
          <a:solidFill>
            <a:srgbClr val="003F69"/>
          </a:solidFill>
          <a:latin typeface="Arial" pitchFamily="34" charset="0"/>
          <a:ea typeface="ＭＳ Ｐゴシック" pitchFamily="1" charset="-128"/>
        </a:defRPr>
      </a:lvl6pPr>
      <a:lvl7pPr marL="914400" algn="l" rtl="0" fontAlgn="base">
        <a:spcBef>
          <a:spcPct val="0"/>
        </a:spcBef>
        <a:spcAft>
          <a:spcPct val="0"/>
        </a:spcAft>
        <a:defRPr sz="3200" b="1">
          <a:solidFill>
            <a:srgbClr val="003F69"/>
          </a:solidFill>
          <a:latin typeface="Arial" pitchFamily="34" charset="0"/>
          <a:ea typeface="ＭＳ Ｐゴシック" pitchFamily="1" charset="-128"/>
        </a:defRPr>
      </a:lvl7pPr>
      <a:lvl8pPr marL="1371600" algn="l" rtl="0" fontAlgn="base">
        <a:spcBef>
          <a:spcPct val="0"/>
        </a:spcBef>
        <a:spcAft>
          <a:spcPct val="0"/>
        </a:spcAft>
        <a:defRPr sz="3200" b="1">
          <a:solidFill>
            <a:srgbClr val="003F69"/>
          </a:solidFill>
          <a:latin typeface="Arial" pitchFamily="34" charset="0"/>
          <a:ea typeface="ＭＳ Ｐゴシック" pitchFamily="1" charset="-128"/>
        </a:defRPr>
      </a:lvl8pPr>
      <a:lvl9pPr marL="1828800" algn="l" rtl="0" fontAlgn="base">
        <a:spcBef>
          <a:spcPct val="0"/>
        </a:spcBef>
        <a:spcAft>
          <a:spcPct val="0"/>
        </a:spcAft>
        <a:defRPr sz="3200" b="1">
          <a:solidFill>
            <a:srgbClr val="003F69"/>
          </a:solidFill>
          <a:latin typeface="Arial" pitchFamily="34" charset="0"/>
          <a:ea typeface="ＭＳ Ｐゴシック" pitchFamily="1" charset="-128"/>
        </a:defRPr>
      </a:lvl9pPr>
    </p:titleStyle>
    <p:bodyStyle>
      <a:lvl1pPr marL="168275" indent="-168275"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cs typeface="+mn-cs"/>
        </a:defRPr>
      </a:lvl1pPr>
      <a:lvl2pPr marL="458788" indent="-174625" algn="l" rtl="0" fontAlgn="base">
        <a:spcBef>
          <a:spcPct val="20000"/>
        </a:spcBef>
        <a:spcAft>
          <a:spcPct val="0"/>
        </a:spcAft>
        <a:buClr>
          <a:srgbClr val="FF0000"/>
        </a:buClr>
        <a:buSzPct val="80000"/>
        <a:buChar char="•"/>
        <a:defRPr sz="2400">
          <a:solidFill>
            <a:schemeClr val="tx1"/>
          </a:solidFill>
          <a:latin typeface="+mn-lt"/>
          <a:ea typeface="+mn-ea"/>
        </a:defRPr>
      </a:lvl2pPr>
      <a:lvl3pPr marL="742950" indent="-168275"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3pPr>
      <a:lvl4pPr marL="1027113" indent="-169863"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4pPr>
      <a:lvl5pPr marL="13176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5pPr>
      <a:lvl6pPr marL="17748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6pPr>
      <a:lvl7pPr marL="22320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7pPr>
      <a:lvl8pPr marL="26892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8pPr>
      <a:lvl9pPr marL="31464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59074" name="Picture 2" descr="backgrounds_2955d"/>
          <p:cNvPicPr>
            <a:picLocks noChangeAspect="1" noChangeArrowheads="1"/>
          </p:cNvPicPr>
          <p:nvPr userDrawn="1"/>
        </p:nvPicPr>
        <p:blipFill>
          <a:blip r:embed="rId3" cstate="print"/>
          <a:srcRect/>
          <a:stretch>
            <a:fillRect/>
          </a:stretch>
        </p:blipFill>
        <p:spPr bwMode="auto">
          <a:xfrm>
            <a:off x="-1588" y="-1588"/>
            <a:ext cx="9148763" cy="6861176"/>
          </a:xfrm>
          <a:prstGeom prst="rect">
            <a:avLst/>
          </a:prstGeom>
          <a:noFill/>
        </p:spPr>
      </p:pic>
      <p:sp>
        <p:nvSpPr>
          <p:cNvPr id="259075" name="Rectangle 3"/>
          <p:cNvSpPr>
            <a:spLocks noGrp="1" noChangeArrowheads="1"/>
          </p:cNvSpPr>
          <p:nvPr>
            <p:ph type="title"/>
          </p:nvPr>
        </p:nvSpPr>
        <p:spPr bwMode="auto">
          <a:xfrm>
            <a:off x="2133600" y="533400"/>
            <a:ext cx="5943600" cy="30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9076" name="Rectangle 4"/>
          <p:cNvSpPr>
            <a:spLocks noGrp="1" noChangeArrowheads="1"/>
          </p:cNvSpPr>
          <p:nvPr>
            <p:ph type="body" idx="1"/>
          </p:nvPr>
        </p:nvSpPr>
        <p:spPr bwMode="auto">
          <a:xfrm>
            <a:off x="685800" y="12954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  Click to edit Master text styles</a:t>
            </a:r>
          </a:p>
          <a:p>
            <a:pPr lvl="1"/>
            <a:r>
              <a:rPr lang="en-US" smtClean="0"/>
              <a:t> Second level</a:t>
            </a:r>
          </a:p>
          <a:p>
            <a:pPr lvl="2"/>
            <a:r>
              <a:rPr lang="en-US" smtClean="0"/>
              <a:t>Third level</a:t>
            </a:r>
          </a:p>
          <a:p>
            <a:pPr lvl="3"/>
            <a:r>
              <a:rPr lang="en-US" smtClean="0"/>
              <a:t>Fourth level</a:t>
            </a:r>
          </a:p>
          <a:p>
            <a:pPr lvl="4"/>
            <a:r>
              <a:rPr lang="en-US" smtClean="0"/>
              <a:t>Fifth level</a:t>
            </a:r>
          </a:p>
        </p:txBody>
      </p:sp>
      <p:sp>
        <p:nvSpPr>
          <p:cNvPr id="259077" name="Rectangle 5"/>
          <p:cNvSpPr>
            <a:spLocks noGrp="1" noChangeArrowheads="1"/>
          </p:cNvSpPr>
          <p:nvPr>
            <p:ph type="sldNum" sz="quarter" idx="4"/>
          </p:nvPr>
        </p:nvSpPr>
        <p:spPr bwMode="auto">
          <a:xfrm>
            <a:off x="6553200" y="6224588"/>
            <a:ext cx="1905000" cy="2286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r">
              <a:defRPr sz="1000" b="1">
                <a:solidFill>
                  <a:srgbClr val="003F69"/>
                </a:solidFill>
              </a:defRPr>
            </a:lvl1pPr>
          </a:lstStyle>
          <a:p>
            <a:pPr eaLnBrk="0" hangingPunct="0"/>
            <a:fld id="{C52CEAD2-5708-4FD1-BFD8-90F07505434C}" type="slidenum">
              <a:rPr lang="en-US"/>
              <a:pPr eaLnBrk="0" hangingPunct="0"/>
              <a:t>‹#›</a:t>
            </a:fld>
            <a:endParaRPr lang="en-US"/>
          </a:p>
        </p:txBody>
      </p:sp>
      <p:sp>
        <p:nvSpPr>
          <p:cNvPr id="259078" name="Rectangle 6"/>
          <p:cNvSpPr>
            <a:spLocks noChangeArrowheads="1"/>
          </p:cNvSpPr>
          <p:nvPr/>
        </p:nvSpPr>
        <p:spPr bwMode="auto">
          <a:xfrm>
            <a:off x="757238" y="6224588"/>
            <a:ext cx="5643562" cy="244475"/>
          </a:xfrm>
          <a:prstGeom prst="rect">
            <a:avLst/>
          </a:prstGeom>
          <a:noFill/>
          <a:ln w="9525">
            <a:noFill/>
            <a:miter lim="800000"/>
            <a:headEnd/>
            <a:tailEnd/>
          </a:ln>
        </p:spPr>
        <p:txBody>
          <a:bodyPr lIns="0" tIns="0" rIns="0" bIns="0" anchor="b">
            <a:spAutoFit/>
          </a:bodyPr>
          <a:lstStyle/>
          <a:p>
            <a:pPr algn="just" eaLnBrk="0" hangingPunct="0">
              <a:lnSpc>
                <a:spcPct val="90000"/>
              </a:lnSpc>
            </a:pPr>
            <a:r>
              <a:rPr lang="en-US" sz="900" b="1">
                <a:solidFill>
                  <a:srgbClr val="003F69"/>
                </a:solidFill>
              </a:rPr>
              <a:t>Office of Research and Development</a:t>
            </a:r>
          </a:p>
          <a:p>
            <a:pPr algn="just" eaLnBrk="0" hangingPunct="0">
              <a:lnSpc>
                <a:spcPct val="90000"/>
              </a:lnSpc>
            </a:pPr>
            <a:r>
              <a:rPr lang="en-US" sz="900">
                <a:solidFill>
                  <a:srgbClr val="003F69"/>
                </a:solidFill>
              </a:rPr>
              <a:t>National Center for Computational Toxicology</a:t>
            </a:r>
          </a:p>
        </p:txBody>
      </p:sp>
      <p:sp>
        <p:nvSpPr>
          <p:cNvPr id="259079" name="Rectangle 7"/>
          <p:cNvSpPr>
            <a:spLocks noChangeArrowheads="1"/>
          </p:cNvSpPr>
          <p:nvPr userDrawn="1"/>
        </p:nvSpPr>
        <p:spPr bwMode="auto">
          <a:xfrm>
            <a:off x="-109538" y="6224588"/>
            <a:ext cx="795338" cy="228600"/>
          </a:xfrm>
          <a:prstGeom prst="rect">
            <a:avLst/>
          </a:prstGeom>
          <a:solidFill>
            <a:srgbClr val="003F69"/>
          </a:solidFill>
          <a:ln w="9525">
            <a:noFill/>
            <a:miter lim="800000"/>
            <a:headEnd/>
            <a:tailEnd/>
          </a:ln>
        </p:spPr>
        <p:txBody>
          <a:bodyPr wrap="none" anchor="ctr"/>
          <a:lstStyle/>
          <a:p>
            <a:pPr eaLnBrk="0" hangingPunct="0"/>
            <a:endParaRPr lang="en-US" sz="1600">
              <a:solidFill>
                <a:srgbClr val="000000"/>
              </a:solidFill>
            </a:endParaRPr>
          </a:p>
        </p:txBody>
      </p:sp>
    </p:spTree>
  </p:cSld>
  <p:clrMap bg1="lt1" tx1="dk1" bg2="lt2" tx2="dk2" accent1="accent1" accent2="accent2" accent3="accent3" accent4="accent4" accent5="accent5" accent6="accent6" hlink="hlink" folHlink="folHlink"/>
  <p:sldLayoutIdLst>
    <p:sldLayoutId id="2147483760" r:id="rId1"/>
  </p:sldLayoutIdLst>
  <p:transition>
    <p:fade/>
  </p:transition>
  <p:hf hdr="0" ftr="0" dt="0"/>
  <p:txStyles>
    <p:titleStyle>
      <a:lvl1pPr algn="l" rtl="0" fontAlgn="base">
        <a:spcBef>
          <a:spcPct val="0"/>
        </a:spcBef>
        <a:spcAft>
          <a:spcPct val="0"/>
        </a:spcAft>
        <a:defRPr sz="3200" b="1">
          <a:solidFill>
            <a:srgbClr val="003F69"/>
          </a:solidFill>
          <a:latin typeface="+mj-lt"/>
          <a:ea typeface="+mj-ea"/>
          <a:cs typeface="+mj-cs"/>
        </a:defRPr>
      </a:lvl1pPr>
      <a:lvl2pPr algn="l" rtl="0" fontAlgn="base">
        <a:spcBef>
          <a:spcPct val="0"/>
        </a:spcBef>
        <a:spcAft>
          <a:spcPct val="0"/>
        </a:spcAft>
        <a:defRPr sz="3200" b="1">
          <a:solidFill>
            <a:srgbClr val="003F69"/>
          </a:solidFill>
          <a:latin typeface="Arial" pitchFamily="34" charset="0"/>
          <a:ea typeface="ＭＳ Ｐゴシック" pitchFamily="1" charset="-128"/>
        </a:defRPr>
      </a:lvl2pPr>
      <a:lvl3pPr algn="l" rtl="0" fontAlgn="base">
        <a:spcBef>
          <a:spcPct val="0"/>
        </a:spcBef>
        <a:spcAft>
          <a:spcPct val="0"/>
        </a:spcAft>
        <a:defRPr sz="3200" b="1">
          <a:solidFill>
            <a:srgbClr val="003F69"/>
          </a:solidFill>
          <a:latin typeface="Arial" pitchFamily="34" charset="0"/>
          <a:ea typeface="ＭＳ Ｐゴシック" pitchFamily="1" charset="-128"/>
        </a:defRPr>
      </a:lvl3pPr>
      <a:lvl4pPr algn="l" rtl="0" fontAlgn="base">
        <a:spcBef>
          <a:spcPct val="0"/>
        </a:spcBef>
        <a:spcAft>
          <a:spcPct val="0"/>
        </a:spcAft>
        <a:defRPr sz="3200" b="1">
          <a:solidFill>
            <a:srgbClr val="003F69"/>
          </a:solidFill>
          <a:latin typeface="Arial" pitchFamily="34" charset="0"/>
          <a:ea typeface="ＭＳ Ｐゴシック" pitchFamily="1" charset="-128"/>
        </a:defRPr>
      </a:lvl4pPr>
      <a:lvl5pPr algn="l" rtl="0" fontAlgn="base">
        <a:spcBef>
          <a:spcPct val="0"/>
        </a:spcBef>
        <a:spcAft>
          <a:spcPct val="0"/>
        </a:spcAft>
        <a:defRPr sz="3200" b="1">
          <a:solidFill>
            <a:srgbClr val="003F69"/>
          </a:solidFill>
          <a:latin typeface="Arial" pitchFamily="34" charset="0"/>
          <a:ea typeface="ＭＳ Ｐゴシック" pitchFamily="1" charset="-128"/>
        </a:defRPr>
      </a:lvl5pPr>
      <a:lvl6pPr marL="457200" algn="l" rtl="0" fontAlgn="base">
        <a:spcBef>
          <a:spcPct val="0"/>
        </a:spcBef>
        <a:spcAft>
          <a:spcPct val="0"/>
        </a:spcAft>
        <a:defRPr sz="3200" b="1">
          <a:solidFill>
            <a:srgbClr val="003F69"/>
          </a:solidFill>
          <a:latin typeface="Arial" pitchFamily="34" charset="0"/>
          <a:ea typeface="ＭＳ Ｐゴシック" pitchFamily="1" charset="-128"/>
        </a:defRPr>
      </a:lvl6pPr>
      <a:lvl7pPr marL="914400" algn="l" rtl="0" fontAlgn="base">
        <a:spcBef>
          <a:spcPct val="0"/>
        </a:spcBef>
        <a:spcAft>
          <a:spcPct val="0"/>
        </a:spcAft>
        <a:defRPr sz="3200" b="1">
          <a:solidFill>
            <a:srgbClr val="003F69"/>
          </a:solidFill>
          <a:latin typeface="Arial" pitchFamily="34" charset="0"/>
          <a:ea typeface="ＭＳ Ｐゴシック" pitchFamily="1" charset="-128"/>
        </a:defRPr>
      </a:lvl7pPr>
      <a:lvl8pPr marL="1371600" algn="l" rtl="0" fontAlgn="base">
        <a:spcBef>
          <a:spcPct val="0"/>
        </a:spcBef>
        <a:spcAft>
          <a:spcPct val="0"/>
        </a:spcAft>
        <a:defRPr sz="3200" b="1">
          <a:solidFill>
            <a:srgbClr val="003F69"/>
          </a:solidFill>
          <a:latin typeface="Arial" pitchFamily="34" charset="0"/>
          <a:ea typeface="ＭＳ Ｐゴシック" pitchFamily="1" charset="-128"/>
        </a:defRPr>
      </a:lvl8pPr>
      <a:lvl9pPr marL="1828800" algn="l" rtl="0" fontAlgn="base">
        <a:spcBef>
          <a:spcPct val="0"/>
        </a:spcBef>
        <a:spcAft>
          <a:spcPct val="0"/>
        </a:spcAft>
        <a:defRPr sz="3200" b="1">
          <a:solidFill>
            <a:srgbClr val="003F69"/>
          </a:solidFill>
          <a:latin typeface="Arial" pitchFamily="34" charset="0"/>
          <a:ea typeface="ＭＳ Ｐゴシック" pitchFamily="1" charset="-128"/>
        </a:defRPr>
      </a:lvl9pPr>
    </p:titleStyle>
    <p:bodyStyle>
      <a:lvl1pPr marL="168275" indent="-168275"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cs typeface="+mn-cs"/>
        </a:defRPr>
      </a:lvl1pPr>
      <a:lvl2pPr marL="458788" indent="-174625" algn="l" rtl="0" fontAlgn="base">
        <a:spcBef>
          <a:spcPct val="20000"/>
        </a:spcBef>
        <a:spcAft>
          <a:spcPct val="0"/>
        </a:spcAft>
        <a:buClr>
          <a:srgbClr val="FF0000"/>
        </a:buClr>
        <a:buSzPct val="80000"/>
        <a:buChar char="•"/>
        <a:defRPr sz="2400">
          <a:solidFill>
            <a:schemeClr val="tx1"/>
          </a:solidFill>
          <a:latin typeface="+mn-lt"/>
          <a:ea typeface="+mn-ea"/>
        </a:defRPr>
      </a:lvl2pPr>
      <a:lvl3pPr marL="742950" indent="-168275"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3pPr>
      <a:lvl4pPr marL="1027113" indent="-169863"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4pPr>
      <a:lvl5pPr marL="13176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5pPr>
      <a:lvl6pPr marL="17748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6pPr>
      <a:lvl7pPr marL="22320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7pPr>
      <a:lvl8pPr marL="26892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8pPr>
      <a:lvl9pPr marL="31464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59074" name="Picture 2" descr="backgrounds_2955d"/>
          <p:cNvPicPr>
            <a:picLocks noChangeAspect="1" noChangeArrowheads="1"/>
          </p:cNvPicPr>
          <p:nvPr userDrawn="1"/>
        </p:nvPicPr>
        <p:blipFill>
          <a:blip r:embed="rId3" cstate="print"/>
          <a:srcRect/>
          <a:stretch>
            <a:fillRect/>
          </a:stretch>
        </p:blipFill>
        <p:spPr bwMode="auto">
          <a:xfrm>
            <a:off x="-1588" y="-1588"/>
            <a:ext cx="9148763" cy="6861176"/>
          </a:xfrm>
          <a:prstGeom prst="rect">
            <a:avLst/>
          </a:prstGeom>
          <a:noFill/>
        </p:spPr>
      </p:pic>
      <p:sp>
        <p:nvSpPr>
          <p:cNvPr id="259075" name="Rectangle 3"/>
          <p:cNvSpPr>
            <a:spLocks noGrp="1" noChangeArrowheads="1"/>
          </p:cNvSpPr>
          <p:nvPr>
            <p:ph type="title"/>
          </p:nvPr>
        </p:nvSpPr>
        <p:spPr bwMode="auto">
          <a:xfrm>
            <a:off x="2133600" y="533400"/>
            <a:ext cx="5943600" cy="30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9076" name="Rectangle 4"/>
          <p:cNvSpPr>
            <a:spLocks noGrp="1" noChangeArrowheads="1"/>
          </p:cNvSpPr>
          <p:nvPr>
            <p:ph type="body" idx="1"/>
          </p:nvPr>
        </p:nvSpPr>
        <p:spPr bwMode="auto">
          <a:xfrm>
            <a:off x="685800" y="12954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  Click to edit Master text styles</a:t>
            </a:r>
          </a:p>
          <a:p>
            <a:pPr lvl="1"/>
            <a:r>
              <a:rPr lang="en-US" smtClean="0"/>
              <a:t> Second level</a:t>
            </a:r>
          </a:p>
          <a:p>
            <a:pPr lvl="2"/>
            <a:r>
              <a:rPr lang="en-US" smtClean="0"/>
              <a:t>Third level</a:t>
            </a:r>
          </a:p>
          <a:p>
            <a:pPr lvl="3"/>
            <a:r>
              <a:rPr lang="en-US" smtClean="0"/>
              <a:t>Fourth level</a:t>
            </a:r>
          </a:p>
          <a:p>
            <a:pPr lvl="4"/>
            <a:r>
              <a:rPr lang="en-US" smtClean="0"/>
              <a:t>Fifth level</a:t>
            </a:r>
          </a:p>
        </p:txBody>
      </p:sp>
      <p:sp>
        <p:nvSpPr>
          <p:cNvPr id="259077" name="Rectangle 5"/>
          <p:cNvSpPr>
            <a:spLocks noGrp="1" noChangeArrowheads="1"/>
          </p:cNvSpPr>
          <p:nvPr>
            <p:ph type="sldNum" sz="quarter" idx="4"/>
          </p:nvPr>
        </p:nvSpPr>
        <p:spPr bwMode="auto">
          <a:xfrm>
            <a:off x="6553200" y="6224588"/>
            <a:ext cx="1905000" cy="2286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r">
              <a:defRPr sz="1000" b="1">
                <a:solidFill>
                  <a:srgbClr val="003F69"/>
                </a:solidFill>
              </a:defRPr>
            </a:lvl1pPr>
          </a:lstStyle>
          <a:p>
            <a:pPr eaLnBrk="0" hangingPunct="0"/>
            <a:fld id="{C52CEAD2-5708-4FD1-BFD8-90F07505434C}" type="slidenum">
              <a:rPr lang="en-US"/>
              <a:pPr eaLnBrk="0" hangingPunct="0"/>
              <a:t>‹#›</a:t>
            </a:fld>
            <a:endParaRPr lang="en-US"/>
          </a:p>
        </p:txBody>
      </p:sp>
      <p:sp>
        <p:nvSpPr>
          <p:cNvPr id="259078" name="Rectangle 6"/>
          <p:cNvSpPr>
            <a:spLocks noChangeArrowheads="1"/>
          </p:cNvSpPr>
          <p:nvPr/>
        </p:nvSpPr>
        <p:spPr bwMode="auto">
          <a:xfrm>
            <a:off x="757238" y="6224588"/>
            <a:ext cx="5643562" cy="244475"/>
          </a:xfrm>
          <a:prstGeom prst="rect">
            <a:avLst/>
          </a:prstGeom>
          <a:noFill/>
          <a:ln w="9525">
            <a:noFill/>
            <a:miter lim="800000"/>
            <a:headEnd/>
            <a:tailEnd/>
          </a:ln>
        </p:spPr>
        <p:txBody>
          <a:bodyPr lIns="0" tIns="0" rIns="0" bIns="0" anchor="b">
            <a:spAutoFit/>
          </a:bodyPr>
          <a:lstStyle/>
          <a:p>
            <a:pPr algn="just" eaLnBrk="0" hangingPunct="0">
              <a:lnSpc>
                <a:spcPct val="90000"/>
              </a:lnSpc>
            </a:pPr>
            <a:r>
              <a:rPr lang="en-US" sz="900" b="1">
                <a:solidFill>
                  <a:srgbClr val="003F69"/>
                </a:solidFill>
              </a:rPr>
              <a:t>Office of Research and Development</a:t>
            </a:r>
          </a:p>
          <a:p>
            <a:pPr algn="just" eaLnBrk="0" hangingPunct="0">
              <a:lnSpc>
                <a:spcPct val="90000"/>
              </a:lnSpc>
            </a:pPr>
            <a:r>
              <a:rPr lang="en-US" sz="900">
                <a:solidFill>
                  <a:srgbClr val="003F69"/>
                </a:solidFill>
              </a:rPr>
              <a:t>National Center for Computational Toxicology</a:t>
            </a:r>
          </a:p>
        </p:txBody>
      </p:sp>
      <p:sp>
        <p:nvSpPr>
          <p:cNvPr id="259079" name="Rectangle 7"/>
          <p:cNvSpPr>
            <a:spLocks noChangeArrowheads="1"/>
          </p:cNvSpPr>
          <p:nvPr userDrawn="1"/>
        </p:nvSpPr>
        <p:spPr bwMode="auto">
          <a:xfrm>
            <a:off x="-109538" y="6224588"/>
            <a:ext cx="795338" cy="228600"/>
          </a:xfrm>
          <a:prstGeom prst="rect">
            <a:avLst/>
          </a:prstGeom>
          <a:solidFill>
            <a:srgbClr val="003F69"/>
          </a:solidFill>
          <a:ln w="9525">
            <a:noFill/>
            <a:miter lim="800000"/>
            <a:headEnd/>
            <a:tailEnd/>
          </a:ln>
        </p:spPr>
        <p:txBody>
          <a:bodyPr wrap="none" anchor="ctr"/>
          <a:lstStyle/>
          <a:p>
            <a:pPr eaLnBrk="0" hangingPunct="0"/>
            <a:endParaRPr lang="en-US" sz="1600">
              <a:solidFill>
                <a:srgbClr val="000000"/>
              </a:solidFill>
            </a:endParaRPr>
          </a:p>
        </p:txBody>
      </p:sp>
    </p:spTree>
  </p:cSld>
  <p:clrMap bg1="lt1" tx1="dk1" bg2="lt2" tx2="dk2" accent1="accent1" accent2="accent2" accent3="accent3" accent4="accent4" accent5="accent5" accent6="accent6" hlink="hlink" folHlink="folHlink"/>
  <p:sldLayoutIdLst>
    <p:sldLayoutId id="2147483754" r:id="rId1"/>
  </p:sldLayoutIdLst>
  <p:transition>
    <p:fade/>
  </p:transition>
  <p:hf hdr="0" ftr="0" dt="0"/>
  <p:txStyles>
    <p:titleStyle>
      <a:lvl1pPr algn="l" rtl="0" fontAlgn="base">
        <a:spcBef>
          <a:spcPct val="0"/>
        </a:spcBef>
        <a:spcAft>
          <a:spcPct val="0"/>
        </a:spcAft>
        <a:defRPr sz="3200" b="1">
          <a:solidFill>
            <a:srgbClr val="003F69"/>
          </a:solidFill>
          <a:latin typeface="+mj-lt"/>
          <a:ea typeface="+mj-ea"/>
          <a:cs typeface="+mj-cs"/>
        </a:defRPr>
      </a:lvl1pPr>
      <a:lvl2pPr algn="l" rtl="0" fontAlgn="base">
        <a:spcBef>
          <a:spcPct val="0"/>
        </a:spcBef>
        <a:spcAft>
          <a:spcPct val="0"/>
        </a:spcAft>
        <a:defRPr sz="3200" b="1">
          <a:solidFill>
            <a:srgbClr val="003F69"/>
          </a:solidFill>
          <a:latin typeface="Arial" pitchFamily="34" charset="0"/>
          <a:ea typeface="ＭＳ Ｐゴシック" pitchFamily="1" charset="-128"/>
        </a:defRPr>
      </a:lvl2pPr>
      <a:lvl3pPr algn="l" rtl="0" fontAlgn="base">
        <a:spcBef>
          <a:spcPct val="0"/>
        </a:spcBef>
        <a:spcAft>
          <a:spcPct val="0"/>
        </a:spcAft>
        <a:defRPr sz="3200" b="1">
          <a:solidFill>
            <a:srgbClr val="003F69"/>
          </a:solidFill>
          <a:latin typeface="Arial" pitchFamily="34" charset="0"/>
          <a:ea typeface="ＭＳ Ｐゴシック" pitchFamily="1" charset="-128"/>
        </a:defRPr>
      </a:lvl3pPr>
      <a:lvl4pPr algn="l" rtl="0" fontAlgn="base">
        <a:spcBef>
          <a:spcPct val="0"/>
        </a:spcBef>
        <a:spcAft>
          <a:spcPct val="0"/>
        </a:spcAft>
        <a:defRPr sz="3200" b="1">
          <a:solidFill>
            <a:srgbClr val="003F69"/>
          </a:solidFill>
          <a:latin typeface="Arial" pitchFamily="34" charset="0"/>
          <a:ea typeface="ＭＳ Ｐゴシック" pitchFamily="1" charset="-128"/>
        </a:defRPr>
      </a:lvl4pPr>
      <a:lvl5pPr algn="l" rtl="0" fontAlgn="base">
        <a:spcBef>
          <a:spcPct val="0"/>
        </a:spcBef>
        <a:spcAft>
          <a:spcPct val="0"/>
        </a:spcAft>
        <a:defRPr sz="3200" b="1">
          <a:solidFill>
            <a:srgbClr val="003F69"/>
          </a:solidFill>
          <a:latin typeface="Arial" pitchFamily="34" charset="0"/>
          <a:ea typeface="ＭＳ Ｐゴシック" pitchFamily="1" charset="-128"/>
        </a:defRPr>
      </a:lvl5pPr>
      <a:lvl6pPr marL="457200" algn="l" rtl="0" fontAlgn="base">
        <a:spcBef>
          <a:spcPct val="0"/>
        </a:spcBef>
        <a:spcAft>
          <a:spcPct val="0"/>
        </a:spcAft>
        <a:defRPr sz="3200" b="1">
          <a:solidFill>
            <a:srgbClr val="003F69"/>
          </a:solidFill>
          <a:latin typeface="Arial" pitchFamily="34" charset="0"/>
          <a:ea typeface="ＭＳ Ｐゴシック" pitchFamily="1" charset="-128"/>
        </a:defRPr>
      </a:lvl6pPr>
      <a:lvl7pPr marL="914400" algn="l" rtl="0" fontAlgn="base">
        <a:spcBef>
          <a:spcPct val="0"/>
        </a:spcBef>
        <a:spcAft>
          <a:spcPct val="0"/>
        </a:spcAft>
        <a:defRPr sz="3200" b="1">
          <a:solidFill>
            <a:srgbClr val="003F69"/>
          </a:solidFill>
          <a:latin typeface="Arial" pitchFamily="34" charset="0"/>
          <a:ea typeface="ＭＳ Ｐゴシック" pitchFamily="1" charset="-128"/>
        </a:defRPr>
      </a:lvl7pPr>
      <a:lvl8pPr marL="1371600" algn="l" rtl="0" fontAlgn="base">
        <a:spcBef>
          <a:spcPct val="0"/>
        </a:spcBef>
        <a:spcAft>
          <a:spcPct val="0"/>
        </a:spcAft>
        <a:defRPr sz="3200" b="1">
          <a:solidFill>
            <a:srgbClr val="003F69"/>
          </a:solidFill>
          <a:latin typeface="Arial" pitchFamily="34" charset="0"/>
          <a:ea typeface="ＭＳ Ｐゴシック" pitchFamily="1" charset="-128"/>
        </a:defRPr>
      </a:lvl8pPr>
      <a:lvl9pPr marL="1828800" algn="l" rtl="0" fontAlgn="base">
        <a:spcBef>
          <a:spcPct val="0"/>
        </a:spcBef>
        <a:spcAft>
          <a:spcPct val="0"/>
        </a:spcAft>
        <a:defRPr sz="3200" b="1">
          <a:solidFill>
            <a:srgbClr val="003F69"/>
          </a:solidFill>
          <a:latin typeface="Arial" pitchFamily="34" charset="0"/>
          <a:ea typeface="ＭＳ Ｐゴシック" pitchFamily="1" charset="-128"/>
        </a:defRPr>
      </a:lvl9pPr>
    </p:titleStyle>
    <p:bodyStyle>
      <a:lvl1pPr marL="168275" indent="-168275"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cs typeface="+mn-cs"/>
        </a:defRPr>
      </a:lvl1pPr>
      <a:lvl2pPr marL="458788" indent="-174625" algn="l" rtl="0" fontAlgn="base">
        <a:spcBef>
          <a:spcPct val="20000"/>
        </a:spcBef>
        <a:spcAft>
          <a:spcPct val="0"/>
        </a:spcAft>
        <a:buClr>
          <a:srgbClr val="FF0000"/>
        </a:buClr>
        <a:buSzPct val="80000"/>
        <a:buChar char="•"/>
        <a:defRPr sz="2400">
          <a:solidFill>
            <a:schemeClr val="tx1"/>
          </a:solidFill>
          <a:latin typeface="+mn-lt"/>
          <a:ea typeface="+mn-ea"/>
        </a:defRPr>
      </a:lvl2pPr>
      <a:lvl3pPr marL="742950" indent="-168275"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3pPr>
      <a:lvl4pPr marL="1027113" indent="-169863" algn="l" rtl="0" fontAlgn="base">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4pPr>
      <a:lvl5pPr marL="13176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5pPr>
      <a:lvl6pPr marL="17748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6pPr>
      <a:lvl7pPr marL="22320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7pPr>
      <a:lvl8pPr marL="26892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8pPr>
      <a:lvl9pPr marL="31464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backgrounds_2955d"/>
          <p:cNvPicPr>
            <a:picLocks noChangeAspect="1" noChangeArrowheads="1"/>
          </p:cNvPicPr>
          <p:nvPr userDrawn="1"/>
        </p:nvPicPr>
        <p:blipFill>
          <a:blip r:embed="rId2" cstate="email"/>
          <a:srcRect/>
          <a:stretch>
            <a:fillRect/>
          </a:stretch>
        </p:blipFill>
        <p:spPr bwMode="auto">
          <a:xfrm>
            <a:off x="-1588" y="-1588"/>
            <a:ext cx="9148763" cy="6861176"/>
          </a:xfrm>
          <a:prstGeom prst="rect">
            <a:avLst/>
          </a:prstGeom>
          <a:noFill/>
          <a:ln w="9525">
            <a:noFill/>
            <a:miter lim="800000"/>
            <a:headEnd/>
            <a:tailEnd/>
          </a:ln>
        </p:spPr>
      </p:pic>
      <p:sp>
        <p:nvSpPr>
          <p:cNvPr id="1027" name="Rectangle 3"/>
          <p:cNvSpPr>
            <a:spLocks noGrp="1" noChangeArrowheads="1"/>
          </p:cNvSpPr>
          <p:nvPr>
            <p:ph type="title"/>
          </p:nvPr>
        </p:nvSpPr>
        <p:spPr bwMode="auto">
          <a:xfrm>
            <a:off x="2133600" y="533400"/>
            <a:ext cx="5943600" cy="30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85800" y="12954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  Click to edit Master text styles</a:t>
            </a:r>
          </a:p>
          <a:p>
            <a:pPr lvl="1"/>
            <a:r>
              <a:rPr lang="en-US" smtClean="0"/>
              <a:t> Second level</a:t>
            </a:r>
          </a:p>
          <a:p>
            <a:pPr lvl="2"/>
            <a:r>
              <a:rPr lang="en-US" smtClean="0"/>
              <a:t>Third level</a:t>
            </a:r>
          </a:p>
          <a:p>
            <a:pPr lvl="3"/>
            <a:r>
              <a:rPr lang="en-US" smtClean="0"/>
              <a:t>Fourth level</a:t>
            </a:r>
          </a:p>
          <a:p>
            <a:pPr lvl="4"/>
            <a:r>
              <a:rPr lang="en-US" smtClean="0"/>
              <a:t>Fifth level</a:t>
            </a:r>
          </a:p>
        </p:txBody>
      </p:sp>
      <p:sp>
        <p:nvSpPr>
          <p:cNvPr id="375814" name="Rectangle 6"/>
          <p:cNvSpPr>
            <a:spLocks noChangeArrowheads="1"/>
          </p:cNvSpPr>
          <p:nvPr/>
        </p:nvSpPr>
        <p:spPr bwMode="auto">
          <a:xfrm>
            <a:off x="757238" y="6224588"/>
            <a:ext cx="5643562" cy="244475"/>
          </a:xfrm>
          <a:prstGeom prst="rect">
            <a:avLst/>
          </a:prstGeom>
          <a:noFill/>
          <a:ln w="9525">
            <a:noFill/>
            <a:miter lim="800000"/>
            <a:headEnd/>
            <a:tailEnd/>
          </a:ln>
        </p:spPr>
        <p:txBody>
          <a:bodyPr lIns="0" tIns="0" rIns="0" bIns="0" anchor="b">
            <a:spAutoFit/>
          </a:bodyPr>
          <a:lstStyle/>
          <a:p>
            <a:pPr algn="just" eaLnBrk="0" hangingPunct="0">
              <a:lnSpc>
                <a:spcPct val="90000"/>
              </a:lnSpc>
              <a:defRPr/>
            </a:pPr>
            <a:r>
              <a:rPr lang="en-US" sz="900" b="1" dirty="0">
                <a:solidFill>
                  <a:srgbClr val="003F69"/>
                </a:solidFill>
                <a:latin typeface="Arial"/>
              </a:rPr>
              <a:t>Office of Research and Development</a:t>
            </a:r>
          </a:p>
          <a:p>
            <a:pPr algn="just" eaLnBrk="0" hangingPunct="0">
              <a:lnSpc>
                <a:spcPct val="90000"/>
              </a:lnSpc>
              <a:defRPr/>
            </a:pPr>
            <a:r>
              <a:rPr lang="en-US" sz="900" dirty="0">
                <a:solidFill>
                  <a:srgbClr val="003F69"/>
                </a:solidFill>
                <a:latin typeface="Arial"/>
              </a:rPr>
              <a:t>National Center for Computational Toxicology</a:t>
            </a:r>
          </a:p>
        </p:txBody>
      </p:sp>
      <p:sp>
        <p:nvSpPr>
          <p:cNvPr id="375815" name="Rectangle 7"/>
          <p:cNvSpPr>
            <a:spLocks noChangeArrowheads="1"/>
          </p:cNvSpPr>
          <p:nvPr userDrawn="1"/>
        </p:nvSpPr>
        <p:spPr bwMode="auto">
          <a:xfrm>
            <a:off x="-109538" y="6224588"/>
            <a:ext cx="795338" cy="228600"/>
          </a:xfrm>
          <a:prstGeom prst="rect">
            <a:avLst/>
          </a:prstGeom>
          <a:solidFill>
            <a:srgbClr val="003F69"/>
          </a:solidFill>
          <a:ln w="9525">
            <a:noFill/>
            <a:miter lim="800000"/>
            <a:headEnd/>
            <a:tailEnd/>
          </a:ln>
        </p:spPr>
        <p:txBody>
          <a:bodyPr wrap="none" anchor="ctr"/>
          <a:lstStyle/>
          <a:p>
            <a:pPr>
              <a:defRPr/>
            </a:pPr>
            <a:endParaRPr lang="en-US" sz="1800" b="1" i="1">
              <a:solidFill>
                <a:srgbClr val="000000"/>
              </a:solidFill>
              <a:latin typeface="Arial"/>
            </a:endParaRPr>
          </a:p>
        </p:txBody>
      </p:sp>
      <p:sp>
        <p:nvSpPr>
          <p:cNvPr id="375817" name="Rectangle 9"/>
          <p:cNvSpPr>
            <a:spLocks noGrp="1" noChangeArrowheads="1"/>
          </p:cNvSpPr>
          <p:nvPr>
            <p:ph type="sldNum" sz="quarter" idx="4"/>
          </p:nvPr>
        </p:nvSpPr>
        <p:spPr bwMode="auto">
          <a:xfrm>
            <a:off x="6553200" y="6224588"/>
            <a:ext cx="1905000" cy="2286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lvl1pPr algn="r" eaLnBrk="0" hangingPunct="0">
              <a:defRPr sz="1000" i="0">
                <a:solidFill>
                  <a:srgbClr val="003F69"/>
                </a:solidFill>
                <a:ea typeface="+mn-ea"/>
              </a:defRPr>
            </a:lvl1pPr>
          </a:lstStyle>
          <a:p>
            <a:pPr>
              <a:defRPr/>
            </a:pPr>
            <a:fld id="{52794E60-2BA8-4932-9817-0503E6C7743E}" type="slidenum">
              <a:rPr lang="en-US" b="1">
                <a:latin typeface="Arial"/>
              </a:rPr>
              <a:pPr>
                <a:defRPr/>
              </a:pPr>
              <a:t>‹#›</a:t>
            </a:fld>
            <a:endParaRPr lang="en-US" b="1">
              <a:latin typeface="Arial"/>
            </a:endParaRPr>
          </a:p>
        </p:txBody>
      </p:sp>
    </p:spTree>
  </p:cSld>
  <p:clrMap bg1="lt1" tx1="dk1" bg2="lt2" tx2="dk2" accent1="accent1" accent2="accent2" accent3="accent3" accent4="accent4" accent5="accent5" accent6="accent6" hlink="hlink" folHlink="folHlink"/>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3200" b="1">
          <a:solidFill>
            <a:srgbClr val="003F69"/>
          </a:solidFill>
          <a:latin typeface="+mj-lt"/>
          <a:ea typeface="+mj-ea"/>
          <a:cs typeface="+mj-cs"/>
        </a:defRPr>
      </a:lvl1pPr>
      <a:lvl2pPr algn="l" rtl="0" eaLnBrk="0" fontAlgn="base" hangingPunct="0">
        <a:spcBef>
          <a:spcPct val="0"/>
        </a:spcBef>
        <a:spcAft>
          <a:spcPct val="0"/>
        </a:spcAft>
        <a:defRPr sz="3200" b="1">
          <a:solidFill>
            <a:srgbClr val="003F69"/>
          </a:solidFill>
          <a:latin typeface="Arial" charset="0"/>
          <a:ea typeface="ＭＳ Ｐゴシック" charset="-128"/>
        </a:defRPr>
      </a:lvl2pPr>
      <a:lvl3pPr algn="l" rtl="0" eaLnBrk="0" fontAlgn="base" hangingPunct="0">
        <a:spcBef>
          <a:spcPct val="0"/>
        </a:spcBef>
        <a:spcAft>
          <a:spcPct val="0"/>
        </a:spcAft>
        <a:defRPr sz="3200" b="1">
          <a:solidFill>
            <a:srgbClr val="003F69"/>
          </a:solidFill>
          <a:latin typeface="Arial" charset="0"/>
          <a:ea typeface="ＭＳ Ｐゴシック" charset="-128"/>
        </a:defRPr>
      </a:lvl3pPr>
      <a:lvl4pPr algn="l" rtl="0" eaLnBrk="0" fontAlgn="base" hangingPunct="0">
        <a:spcBef>
          <a:spcPct val="0"/>
        </a:spcBef>
        <a:spcAft>
          <a:spcPct val="0"/>
        </a:spcAft>
        <a:defRPr sz="3200" b="1">
          <a:solidFill>
            <a:srgbClr val="003F69"/>
          </a:solidFill>
          <a:latin typeface="Arial" charset="0"/>
          <a:ea typeface="ＭＳ Ｐゴシック" charset="-128"/>
        </a:defRPr>
      </a:lvl4pPr>
      <a:lvl5pPr algn="l" rtl="0" eaLnBrk="0" fontAlgn="base" hangingPunct="0">
        <a:spcBef>
          <a:spcPct val="0"/>
        </a:spcBef>
        <a:spcAft>
          <a:spcPct val="0"/>
        </a:spcAft>
        <a:defRPr sz="3200" b="1">
          <a:solidFill>
            <a:srgbClr val="003F69"/>
          </a:solidFill>
          <a:latin typeface="Arial" charset="0"/>
          <a:ea typeface="ＭＳ Ｐゴシック" charset="-128"/>
        </a:defRPr>
      </a:lvl5pPr>
      <a:lvl6pPr marL="457200" algn="l" rtl="0" fontAlgn="base">
        <a:spcBef>
          <a:spcPct val="0"/>
        </a:spcBef>
        <a:spcAft>
          <a:spcPct val="0"/>
        </a:spcAft>
        <a:defRPr sz="3200" b="1">
          <a:solidFill>
            <a:srgbClr val="003F69"/>
          </a:solidFill>
          <a:latin typeface="Arial" charset="0"/>
          <a:ea typeface="ＭＳ Ｐゴシック" charset="-128"/>
        </a:defRPr>
      </a:lvl6pPr>
      <a:lvl7pPr marL="914400" algn="l" rtl="0" fontAlgn="base">
        <a:spcBef>
          <a:spcPct val="0"/>
        </a:spcBef>
        <a:spcAft>
          <a:spcPct val="0"/>
        </a:spcAft>
        <a:defRPr sz="3200" b="1">
          <a:solidFill>
            <a:srgbClr val="003F69"/>
          </a:solidFill>
          <a:latin typeface="Arial" charset="0"/>
          <a:ea typeface="ＭＳ Ｐゴシック" charset="-128"/>
        </a:defRPr>
      </a:lvl7pPr>
      <a:lvl8pPr marL="1371600" algn="l" rtl="0" fontAlgn="base">
        <a:spcBef>
          <a:spcPct val="0"/>
        </a:spcBef>
        <a:spcAft>
          <a:spcPct val="0"/>
        </a:spcAft>
        <a:defRPr sz="3200" b="1">
          <a:solidFill>
            <a:srgbClr val="003F69"/>
          </a:solidFill>
          <a:latin typeface="Arial" charset="0"/>
          <a:ea typeface="ＭＳ Ｐゴシック" charset="-128"/>
        </a:defRPr>
      </a:lvl8pPr>
      <a:lvl9pPr marL="1828800" algn="l" rtl="0" fontAlgn="base">
        <a:spcBef>
          <a:spcPct val="0"/>
        </a:spcBef>
        <a:spcAft>
          <a:spcPct val="0"/>
        </a:spcAft>
        <a:defRPr sz="3200" b="1">
          <a:solidFill>
            <a:srgbClr val="003F69"/>
          </a:solidFill>
          <a:latin typeface="Arial" charset="0"/>
          <a:ea typeface="ＭＳ Ｐゴシック" charset="-128"/>
        </a:defRPr>
      </a:lvl9pPr>
    </p:titleStyle>
    <p:bodyStyle>
      <a:lvl1pPr marL="168275" indent="-168275" algn="l" rtl="0" eaLnBrk="0" fontAlgn="base" hangingPunct="0">
        <a:spcBef>
          <a:spcPct val="20000"/>
        </a:spcBef>
        <a:spcAft>
          <a:spcPct val="0"/>
        </a:spcAft>
        <a:buClr>
          <a:srgbClr val="FF0000"/>
        </a:buClr>
        <a:buSzPct val="80000"/>
        <a:buFont typeface="Wingdings" pitchFamily="2" charset="2"/>
        <a:buChar char="v"/>
        <a:defRPr sz="2400">
          <a:solidFill>
            <a:schemeClr val="tx1"/>
          </a:solidFill>
          <a:latin typeface="+mn-lt"/>
          <a:ea typeface="+mn-ea"/>
          <a:cs typeface="+mn-cs"/>
        </a:defRPr>
      </a:lvl1pPr>
      <a:lvl2pPr marL="458788" indent="-174625" algn="l" rtl="0" eaLnBrk="0" fontAlgn="base" hangingPunct="0">
        <a:spcBef>
          <a:spcPct val="20000"/>
        </a:spcBef>
        <a:spcAft>
          <a:spcPct val="0"/>
        </a:spcAft>
        <a:buClr>
          <a:srgbClr val="FF0000"/>
        </a:buClr>
        <a:buSzPct val="80000"/>
        <a:buChar char="•"/>
        <a:defRPr sz="2400">
          <a:solidFill>
            <a:schemeClr val="tx1"/>
          </a:solidFill>
          <a:latin typeface="+mn-lt"/>
          <a:ea typeface="+mn-ea"/>
        </a:defRPr>
      </a:lvl2pPr>
      <a:lvl3pPr marL="742950" indent="-168275" algn="l" rtl="0" eaLnBrk="0" fontAlgn="base" hangingPunct="0">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3pPr>
      <a:lvl4pPr marL="1027113" indent="-169863" algn="l" rtl="0" eaLnBrk="0" fontAlgn="base" hangingPunct="0">
        <a:spcBef>
          <a:spcPct val="20000"/>
        </a:spcBef>
        <a:spcAft>
          <a:spcPct val="0"/>
        </a:spcAft>
        <a:buClr>
          <a:srgbClr val="FF0000"/>
        </a:buClr>
        <a:buSzPct val="80000"/>
        <a:buFont typeface="Wingdings" pitchFamily="2" charset="2"/>
        <a:buChar char="v"/>
        <a:defRPr sz="2400">
          <a:solidFill>
            <a:schemeClr val="tx1"/>
          </a:solidFill>
          <a:latin typeface="+mn-lt"/>
          <a:ea typeface="+mn-ea"/>
        </a:defRPr>
      </a:lvl4pPr>
      <a:lvl5pPr marL="1317625" indent="-176213" algn="l" rtl="0" eaLnBrk="0" fontAlgn="base" hangingPunct="0">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5pPr>
      <a:lvl6pPr marL="17748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6pPr>
      <a:lvl7pPr marL="22320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7pPr>
      <a:lvl8pPr marL="26892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8pPr>
      <a:lvl9pPr marL="3146425" indent="-176213" algn="l" rtl="0" fontAlgn="base">
        <a:spcBef>
          <a:spcPct val="20000"/>
        </a:spcBef>
        <a:spcAft>
          <a:spcPct val="0"/>
        </a:spcAft>
        <a:buClr>
          <a:srgbClr val="FF0000"/>
        </a:buClr>
        <a:buSzPct val="80000"/>
        <a:buFont typeface="Wingdings" pitchFamily="2" charset="2"/>
        <a:buChar char="v"/>
        <a:defRPr sz="2400" 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Etiology_(medicine)" TargetMode="External"/><Relationship Id="rId3" Type="http://schemas.openxmlformats.org/officeDocument/2006/relationships/hyperlink" Target="http://en.wikipedia.org/wiki/Symptom" TargetMode="External"/><Relationship Id="rId7" Type="http://schemas.openxmlformats.org/officeDocument/2006/relationships/hyperlink" Target="http://en.wikipedia.org/wiki/Pathogenesis" TargetMode="External"/><Relationship Id="rId2" Type="http://schemas.openxmlformats.org/officeDocument/2006/relationships/hyperlink" Target="http://en.wikipedia.org/wiki/Medical_sign" TargetMode="External"/><Relationship Id="rId1" Type="http://schemas.openxmlformats.org/officeDocument/2006/relationships/slideLayout" Target="../slideLayouts/slideLayout2.xml"/><Relationship Id="rId6" Type="http://schemas.openxmlformats.org/officeDocument/2006/relationships/hyperlink" Target="http://en.wikipedia.org/wiki/Syndrome#cite_note-Dorlands-1" TargetMode="External"/><Relationship Id="rId5" Type="http://schemas.openxmlformats.org/officeDocument/2006/relationships/hyperlink" Target="http://en.wikipedia.org/wiki/Greek_language" TargetMode="External"/><Relationship Id="rId4" Type="http://schemas.openxmlformats.org/officeDocument/2006/relationships/hyperlink" Target="http://en.wikipedia.org/wiki/Disease" TargetMode="External"/><Relationship Id="rId9" Type="http://schemas.openxmlformats.org/officeDocument/2006/relationships/hyperlink" Target="http://en.wikipedia.org/wiki/Disease#Terminolog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9"/>
          <p:cNvSpPr>
            <a:spLocks noGrp="1" noChangeArrowheads="1"/>
          </p:cNvSpPr>
          <p:nvPr>
            <p:ph type="ctrTitle"/>
          </p:nvPr>
        </p:nvSpPr>
        <p:spPr>
          <a:xfrm>
            <a:off x="2771775" y="1931194"/>
            <a:ext cx="6143625" cy="571500"/>
          </a:xfrm>
        </p:spPr>
        <p:txBody>
          <a:bodyPr/>
          <a:lstStyle/>
          <a:p>
            <a:r>
              <a:rPr lang="en-US" sz="2800" dirty="0" smtClean="0"/>
              <a:t>Toxicity Syndromes from ToxRefDB</a:t>
            </a:r>
            <a:r>
              <a:rPr lang="en-US" sz="2800" b="0" dirty="0"/>
              <a:t>	</a:t>
            </a:r>
            <a:endParaRPr lang="en-US" sz="2800" dirty="0"/>
          </a:p>
        </p:txBody>
      </p:sp>
      <p:sp>
        <p:nvSpPr>
          <p:cNvPr id="6" name="Subtitle 5"/>
          <p:cNvSpPr>
            <a:spLocks noGrp="1"/>
          </p:cNvSpPr>
          <p:nvPr>
            <p:ph type="subTitle" idx="1"/>
          </p:nvPr>
        </p:nvSpPr>
        <p:spPr>
          <a:xfrm>
            <a:off x="3000375" y="2914650"/>
            <a:ext cx="5713413" cy="338138"/>
          </a:xfrm>
        </p:spPr>
        <p:txBody>
          <a:bodyPr/>
          <a:lstStyle/>
          <a:p>
            <a:r>
              <a:rPr lang="en-US" dirty="0" smtClean="0"/>
              <a:t>Richard Judson</a:t>
            </a:r>
          </a:p>
          <a:p>
            <a:r>
              <a:rPr lang="en-US" dirty="0" smtClean="0"/>
              <a:t>U.S. EPA, National Center for Computational Toxicology</a:t>
            </a:r>
          </a:p>
          <a:p>
            <a:r>
              <a:rPr lang="en-US" dirty="0" smtClean="0"/>
              <a:t>Office of Research and Development</a:t>
            </a:r>
            <a:endParaRPr lang="en-US" dirty="0"/>
          </a:p>
        </p:txBody>
      </p:sp>
      <p:sp>
        <p:nvSpPr>
          <p:cNvPr id="5" name="TextBox 4"/>
          <p:cNvSpPr txBox="1">
            <a:spLocks noChangeArrowheads="1"/>
          </p:cNvSpPr>
          <p:nvPr/>
        </p:nvSpPr>
        <p:spPr bwMode="auto">
          <a:xfrm>
            <a:off x="3505200" y="6211669"/>
            <a:ext cx="5638800" cy="646331"/>
          </a:xfrm>
          <a:prstGeom prst="rect">
            <a:avLst/>
          </a:prstGeom>
          <a:noFill/>
          <a:ln w="9525">
            <a:noFill/>
            <a:miter lim="800000"/>
            <a:headEnd/>
            <a:tailEnd/>
          </a:ln>
        </p:spPr>
        <p:txBody>
          <a:bodyPr>
            <a:spAutoFit/>
          </a:bodyPr>
          <a:lstStyle/>
          <a:p>
            <a:pPr algn="l" rtl="0" eaLnBrk="0" fontAlgn="base" hangingPunct="0">
              <a:spcBef>
                <a:spcPct val="0"/>
              </a:spcBef>
              <a:spcAft>
                <a:spcPct val="0"/>
              </a:spcAft>
            </a:pPr>
            <a:r>
              <a:rPr lang="en-US" sz="1200" kern="1200" dirty="0">
                <a:solidFill>
                  <a:srgbClr val="FFFFFF"/>
                </a:solidFill>
                <a:latin typeface="Arial" charset="0"/>
                <a:ea typeface="ＭＳ Ｐゴシック" charset="-128"/>
                <a:cs typeface="+mn-cs"/>
              </a:rPr>
              <a:t>The views expressed in this presentation are those of the author and do not necessarily reflect the views or policies of the U.S. EPA</a:t>
            </a:r>
          </a:p>
          <a:p>
            <a:pPr algn="l" rtl="0" eaLnBrk="0" fontAlgn="base" hangingPunct="0">
              <a:spcBef>
                <a:spcPct val="0"/>
              </a:spcBef>
              <a:spcAft>
                <a:spcPct val="0"/>
              </a:spcAft>
            </a:pPr>
            <a:endParaRPr lang="en-US" sz="1200" kern="1200" dirty="0">
              <a:solidFill>
                <a:srgbClr val="FFFFFF"/>
              </a:solidFill>
              <a:latin typeface="Arial" charset="0"/>
              <a:ea typeface="ＭＳ Ｐゴシック" charset="-128"/>
              <a:cs typeface="+mn-cs"/>
            </a:endParaRPr>
          </a:p>
        </p:txBody>
      </p:sp>
      <p:pic>
        <p:nvPicPr>
          <p:cNvPr id="7" name="Picture 8" descr="CompTox L2R logo 2"/>
          <p:cNvPicPr>
            <a:picLocks noChangeAspect="1" noChangeArrowheads="1"/>
          </p:cNvPicPr>
          <p:nvPr/>
        </p:nvPicPr>
        <p:blipFill>
          <a:blip r:embed="rId3" cstate="print"/>
          <a:srcRect/>
          <a:stretch>
            <a:fillRect/>
          </a:stretch>
        </p:blipFill>
        <p:spPr bwMode="auto">
          <a:xfrm>
            <a:off x="2667000" y="3505200"/>
            <a:ext cx="6248400" cy="1878013"/>
          </a:xfrm>
          <a:prstGeom prst="rect">
            <a:avLst/>
          </a:prstGeom>
          <a:noFill/>
        </p:spPr>
      </p:pic>
      <p:sp>
        <p:nvSpPr>
          <p:cNvPr id="8" name="TextBox 7"/>
          <p:cNvSpPr txBox="1">
            <a:spLocks noChangeArrowheads="1"/>
          </p:cNvSpPr>
          <p:nvPr/>
        </p:nvSpPr>
        <p:spPr bwMode="auto">
          <a:xfrm>
            <a:off x="3379365" y="5231554"/>
            <a:ext cx="5638800" cy="461665"/>
          </a:xfrm>
          <a:prstGeom prst="rect">
            <a:avLst/>
          </a:prstGeom>
          <a:noFill/>
          <a:ln w="9525">
            <a:noFill/>
            <a:miter lim="800000"/>
            <a:headEnd/>
            <a:tailEnd/>
          </a:ln>
        </p:spPr>
        <p:txBody>
          <a:bodyPr>
            <a:spAutoFit/>
          </a:bodyPr>
          <a:lstStyle/>
          <a:p>
            <a:pPr algn="l" rtl="0" eaLnBrk="0" fontAlgn="base" hangingPunct="0">
              <a:spcBef>
                <a:spcPct val="0"/>
              </a:spcBef>
              <a:spcAft>
                <a:spcPct val="0"/>
              </a:spcAft>
            </a:pPr>
            <a:r>
              <a:rPr lang="en-US" sz="1200" kern="1200" dirty="0" smtClean="0">
                <a:solidFill>
                  <a:srgbClr val="FFFFFF"/>
                </a:solidFill>
                <a:latin typeface="Arial" charset="0"/>
                <a:ea typeface="ＭＳ Ｐゴシック" charset="-128"/>
                <a:cs typeface="+mn-cs"/>
              </a:rPr>
              <a:t>NCCT WIP February 17 2015</a:t>
            </a:r>
            <a:endParaRPr lang="en-US" sz="1200" kern="1200" dirty="0">
              <a:solidFill>
                <a:schemeClr val="bg1"/>
              </a:solidFill>
              <a:latin typeface="Arial" charset="0"/>
              <a:ea typeface="ＭＳ Ｐゴシック" charset="-128"/>
            </a:endParaRPr>
          </a:p>
          <a:p>
            <a:pPr algn="l" rtl="0" eaLnBrk="0" fontAlgn="base" hangingPunct="0">
              <a:spcBef>
                <a:spcPct val="0"/>
              </a:spcBef>
              <a:spcAft>
                <a:spcPct val="0"/>
              </a:spcAft>
            </a:pPr>
            <a:endParaRPr lang="en-US" sz="1200" kern="1200" dirty="0">
              <a:solidFill>
                <a:schemeClr val="bg1"/>
              </a:solidFill>
              <a:latin typeface="Arial" charset="0"/>
              <a:ea typeface="ＭＳ Ｐゴシック" charset="-128"/>
              <a:cs typeface="+mn-cs"/>
            </a:endParaRPr>
          </a:p>
        </p:txBody>
      </p:sp>
    </p:spTree>
    <p:extLst>
      <p:ext uri="{BB962C8B-B14F-4D97-AF65-F5344CB8AC3E}">
        <p14:creationId xmlns:p14="http://schemas.microsoft.com/office/powerpoint/2010/main" val="47561984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762000"/>
            <a:ext cx="5975090" cy="6107136"/>
          </a:xfrm>
          <a:prstGeom prst="rect">
            <a:avLst/>
          </a:prstGeom>
        </p:spPr>
      </p:pic>
      <p:sp>
        <p:nvSpPr>
          <p:cNvPr id="2" name="Title 1"/>
          <p:cNvSpPr>
            <a:spLocks noGrp="1"/>
          </p:cNvSpPr>
          <p:nvPr>
            <p:ph type="title"/>
          </p:nvPr>
        </p:nvSpPr>
        <p:spPr/>
        <p:txBody>
          <a:bodyPr/>
          <a:lstStyle/>
          <a:p>
            <a:r>
              <a:rPr lang="en-US" dirty="0" smtClean="0"/>
              <a:t>Lots of endpoints</a:t>
            </a:r>
            <a:endParaRPr lang="en-US" dirty="0"/>
          </a:p>
        </p:txBody>
      </p:sp>
      <p:sp>
        <p:nvSpPr>
          <p:cNvPr id="3" name="Slide Number Placeholder 2"/>
          <p:cNvSpPr>
            <a:spLocks noGrp="1"/>
          </p:cNvSpPr>
          <p:nvPr>
            <p:ph type="sldNum" sz="quarter" idx="10"/>
          </p:nvPr>
        </p:nvSpPr>
        <p:spPr/>
        <p:txBody>
          <a:bodyPr/>
          <a:lstStyle/>
          <a:p>
            <a:pPr algn="r" rtl="0" eaLnBrk="0" fontAlgn="base" hangingPunct="0">
              <a:spcBef>
                <a:spcPct val="0"/>
              </a:spcBef>
              <a:spcAft>
                <a:spcPct val="0"/>
              </a:spcAft>
              <a:defRPr/>
            </a:pPr>
            <a:fld id="{BC14B1EB-B739-4AAE-9D23-05DD1062B35A}"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10</a:t>
            </a:fld>
            <a:endParaRPr lang="en-US" sz="1000" b="1" kern="1200" dirty="0">
              <a:solidFill>
                <a:srgbClr val="003F69"/>
              </a:solidFill>
              <a:latin typeface="Arial" charset="0"/>
              <a:ea typeface="ＭＳ Ｐゴシック" pitchFamily="1" charset="-128"/>
              <a:cs typeface="+mn-cs"/>
            </a:endParaRPr>
          </a:p>
        </p:txBody>
      </p:sp>
      <p:sp>
        <p:nvSpPr>
          <p:cNvPr id="6" name="TextBox 5"/>
          <p:cNvSpPr txBox="1"/>
          <p:nvPr/>
        </p:nvSpPr>
        <p:spPr>
          <a:xfrm>
            <a:off x="6070098" y="1980649"/>
            <a:ext cx="3022522" cy="4093428"/>
          </a:xfrm>
          <a:prstGeom prst="rect">
            <a:avLst/>
          </a:prstGeom>
          <a:noFill/>
        </p:spPr>
        <p:txBody>
          <a:bodyPr wrap="square" rtlCol="0">
            <a:spAutoFit/>
          </a:bodyPr>
          <a:lstStyle/>
          <a:p>
            <a:r>
              <a:rPr lang="en-US" dirty="0" smtClean="0"/>
              <a:t>Many effects seen in target classes</a:t>
            </a:r>
          </a:p>
          <a:p>
            <a:endParaRPr lang="en-US" dirty="0"/>
          </a:p>
          <a:p>
            <a:r>
              <a:rPr lang="en-US" dirty="0" smtClean="0"/>
              <a:t>Too many and too rare for us to have sufficient statistical power to use all as endpoints to predict</a:t>
            </a:r>
          </a:p>
          <a:p>
            <a:endParaRPr lang="en-US" dirty="0"/>
          </a:p>
          <a:p>
            <a:r>
              <a:rPr lang="en-US" dirty="0" smtClean="0"/>
              <a:t>But often these rare endpoints are parts of common cluster (“Syndrome”)</a:t>
            </a:r>
            <a:endParaRPr lang="en-US" dirty="0"/>
          </a:p>
        </p:txBody>
      </p:sp>
      <p:sp>
        <p:nvSpPr>
          <p:cNvPr id="7" name="Rectangle 6"/>
          <p:cNvSpPr/>
          <p:nvPr/>
        </p:nvSpPr>
        <p:spPr bwMode="auto">
          <a:xfrm>
            <a:off x="1048871" y="6339385"/>
            <a:ext cx="3768789" cy="472903"/>
          </a:xfrm>
          <a:prstGeom prst="rect">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40208579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599" y="533400"/>
            <a:ext cx="6961209" cy="208993"/>
          </a:xfrm>
        </p:spPr>
        <p:txBody>
          <a:bodyPr/>
          <a:lstStyle/>
          <a:p>
            <a:r>
              <a:rPr lang="en-US" dirty="0" smtClean="0"/>
              <a:t>“Hemoglobin Decrease Syndrome</a:t>
            </a:r>
            <a:r>
              <a:rPr lang="en-US" dirty="0" smtClean="0"/>
              <a:t>”</a:t>
            </a:r>
            <a:endParaRPr lang="en-US" dirty="0"/>
          </a:p>
        </p:txBody>
      </p:sp>
      <p:sp>
        <p:nvSpPr>
          <p:cNvPr id="3" name="Slide Number Placeholder 2"/>
          <p:cNvSpPr>
            <a:spLocks noGrp="1"/>
          </p:cNvSpPr>
          <p:nvPr>
            <p:ph type="sldNum" sz="quarter" idx="10"/>
          </p:nvPr>
        </p:nvSpPr>
        <p:spPr/>
        <p:txBody>
          <a:bodyPr/>
          <a:lstStyle/>
          <a:p>
            <a:pPr algn="r" rtl="0" eaLnBrk="0" fontAlgn="base" hangingPunct="0">
              <a:spcBef>
                <a:spcPct val="0"/>
              </a:spcBef>
              <a:spcAft>
                <a:spcPct val="0"/>
              </a:spcAft>
              <a:defRPr/>
            </a:pPr>
            <a:fld id="{BC14B1EB-B739-4AAE-9D23-05DD1062B35A}"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11</a:t>
            </a:fld>
            <a:endParaRPr lang="en-US" sz="1000" b="1" kern="1200" dirty="0">
              <a:solidFill>
                <a:srgbClr val="003F69"/>
              </a:solidFill>
              <a:latin typeface="Arial" charset="0"/>
              <a:ea typeface="ＭＳ Ｐゴシック" pitchFamily="1" charset="-128"/>
              <a:cs typeface="+mn-cs"/>
            </a:endParaRPr>
          </a:p>
        </p:txBody>
      </p:sp>
      <p:sp>
        <p:nvSpPr>
          <p:cNvPr id="6" name="TextBox 5"/>
          <p:cNvSpPr txBox="1"/>
          <p:nvPr/>
        </p:nvSpPr>
        <p:spPr>
          <a:xfrm>
            <a:off x="4267199" y="1955709"/>
            <a:ext cx="4291752" cy="400110"/>
          </a:xfrm>
          <a:prstGeom prst="rect">
            <a:avLst/>
          </a:prstGeom>
          <a:noFill/>
        </p:spPr>
        <p:txBody>
          <a:bodyPr wrap="none" rtlCol="0">
            <a:spAutoFit/>
          </a:bodyPr>
          <a:lstStyle/>
          <a:p>
            <a:r>
              <a:rPr lang="en-US" dirty="0" smtClean="0"/>
              <a:t>Multiple effects that tend to co-occur</a:t>
            </a:r>
            <a:endParaRPr lang="en-US" dirty="0"/>
          </a:p>
        </p:txBody>
      </p:sp>
      <p:sp>
        <p:nvSpPr>
          <p:cNvPr id="7" name="TextBox 6"/>
          <p:cNvSpPr txBox="1"/>
          <p:nvPr/>
        </p:nvSpPr>
        <p:spPr>
          <a:xfrm>
            <a:off x="4452915" y="4999843"/>
            <a:ext cx="2100285" cy="707886"/>
          </a:xfrm>
          <a:prstGeom prst="rect">
            <a:avLst/>
          </a:prstGeom>
          <a:noFill/>
        </p:spPr>
        <p:txBody>
          <a:bodyPr wrap="square" rtlCol="0">
            <a:spAutoFit/>
          </a:bodyPr>
          <a:lstStyle/>
          <a:p>
            <a:r>
              <a:rPr lang="en-US" dirty="0" smtClean="0"/>
              <a:t>Chemicals with </a:t>
            </a:r>
            <a:r>
              <a:rPr lang="en-US" dirty="0" smtClean="0"/>
              <a:t>1, 2 ,3 </a:t>
            </a:r>
            <a:r>
              <a:rPr lang="en-US" dirty="0" smtClean="0"/>
              <a:t>endpoints</a:t>
            </a:r>
            <a:endParaRPr lang="en-US" dirty="0"/>
          </a:p>
        </p:txBody>
      </p:sp>
      <p:sp>
        <p:nvSpPr>
          <p:cNvPr id="8" name="TextBox 7"/>
          <p:cNvSpPr txBox="1"/>
          <p:nvPr/>
        </p:nvSpPr>
        <p:spPr>
          <a:xfrm>
            <a:off x="6988020" y="5190870"/>
            <a:ext cx="1721224" cy="707886"/>
          </a:xfrm>
          <a:prstGeom prst="rect">
            <a:avLst/>
          </a:prstGeom>
          <a:noFill/>
        </p:spPr>
        <p:txBody>
          <a:bodyPr wrap="square" rtlCol="0">
            <a:spAutoFit/>
          </a:bodyPr>
          <a:lstStyle/>
          <a:p>
            <a:r>
              <a:rPr lang="en-US" dirty="0" smtClean="0"/>
              <a:t>Distribution of singletons</a:t>
            </a:r>
            <a:endParaRPr lang="en-US" dirty="0"/>
          </a:p>
        </p:txBody>
      </p:sp>
      <p:pic>
        <p:nvPicPr>
          <p:cNvPr id="9" name="Picture 8"/>
          <p:cNvPicPr>
            <a:picLocks noChangeAspect="1"/>
          </p:cNvPicPr>
          <p:nvPr/>
        </p:nvPicPr>
        <p:blipFill>
          <a:blip r:embed="rId2"/>
          <a:stretch>
            <a:fillRect/>
          </a:stretch>
        </p:blipFill>
        <p:spPr>
          <a:xfrm>
            <a:off x="0" y="1043245"/>
            <a:ext cx="3540527" cy="5607100"/>
          </a:xfrm>
          <a:prstGeom prst="rect">
            <a:avLst/>
          </a:prstGeom>
        </p:spPr>
      </p:pic>
      <p:pic>
        <p:nvPicPr>
          <p:cNvPr id="10" name="Picture 9"/>
          <p:cNvPicPr>
            <a:picLocks noChangeAspect="1"/>
          </p:cNvPicPr>
          <p:nvPr/>
        </p:nvPicPr>
        <p:blipFill>
          <a:blip r:embed="rId3"/>
          <a:stretch>
            <a:fillRect/>
          </a:stretch>
        </p:blipFill>
        <p:spPr>
          <a:xfrm>
            <a:off x="3680986" y="2629667"/>
            <a:ext cx="5413822" cy="2194792"/>
          </a:xfrm>
          <a:prstGeom prst="rect">
            <a:avLst/>
          </a:prstGeom>
        </p:spPr>
      </p:pic>
    </p:spTree>
    <p:extLst>
      <p:ext uri="{BB962C8B-B14F-4D97-AF65-F5344CB8AC3E}">
        <p14:creationId xmlns:p14="http://schemas.microsoft.com/office/powerpoint/2010/main" val="149567129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Study Types Used For Examples</a:t>
            </a:r>
            <a:endParaRPr lang="en-US" dirty="0"/>
          </a:p>
        </p:txBody>
      </p:sp>
      <p:sp>
        <p:nvSpPr>
          <p:cNvPr id="5" name="Content Placeholder 4"/>
          <p:cNvSpPr>
            <a:spLocks noGrp="1"/>
          </p:cNvSpPr>
          <p:nvPr>
            <p:ph idx="1"/>
          </p:nvPr>
        </p:nvSpPr>
        <p:spPr>
          <a:xfrm>
            <a:off x="469749" y="1500188"/>
            <a:ext cx="8361405" cy="4724400"/>
          </a:xfrm>
        </p:spPr>
        <p:txBody>
          <a:bodyPr/>
          <a:lstStyle/>
          <a:p>
            <a:r>
              <a:rPr lang="en-US" dirty="0" smtClean="0"/>
              <a:t>Study types (all rat): </a:t>
            </a:r>
          </a:p>
          <a:p>
            <a:pPr lvl="1"/>
            <a:r>
              <a:rPr lang="en-US" dirty="0" smtClean="0"/>
              <a:t>Chronic / Cancer: CHR (553 chemicals)</a:t>
            </a:r>
          </a:p>
          <a:p>
            <a:pPr lvl="1"/>
            <a:r>
              <a:rPr lang="en-US" dirty="0" smtClean="0"/>
              <a:t>Subchronic: SUB (534 chemicals)</a:t>
            </a:r>
          </a:p>
          <a:p>
            <a:pPr lvl="1"/>
            <a:r>
              <a:rPr lang="en-US" dirty="0" smtClean="0"/>
              <a:t>Developmental: DEV (610 chemicals)</a:t>
            </a:r>
          </a:p>
          <a:p>
            <a:pPr lvl="1"/>
            <a:r>
              <a:rPr lang="en-US" dirty="0" err="1" smtClean="0"/>
              <a:t>Multigen</a:t>
            </a:r>
            <a:r>
              <a:rPr lang="en-US" dirty="0" smtClean="0"/>
              <a:t>: MGR (421 chemicals)</a:t>
            </a:r>
          </a:p>
          <a:p>
            <a:pPr lvl="1"/>
            <a:endParaRPr lang="en-US" dirty="0" smtClean="0"/>
          </a:p>
          <a:p>
            <a:r>
              <a:rPr lang="en-US" dirty="0" smtClean="0"/>
              <a:t>Only use guideline acceptable</a:t>
            </a:r>
          </a:p>
          <a:p>
            <a:pPr lvl="1"/>
            <a:endParaRPr lang="en-US" dirty="0"/>
          </a:p>
        </p:txBody>
      </p:sp>
      <p:sp>
        <p:nvSpPr>
          <p:cNvPr id="3" name="Slide Number Placeholder 2"/>
          <p:cNvSpPr>
            <a:spLocks noGrp="1"/>
          </p:cNvSpPr>
          <p:nvPr>
            <p:ph type="sldNum" sz="quarter" idx="10"/>
          </p:nvPr>
        </p:nvSpPr>
        <p:spPr/>
        <p:txBody>
          <a:bodyPr/>
          <a:lstStyle/>
          <a:p>
            <a:pPr algn="r" rtl="0" eaLnBrk="0" fontAlgn="base" hangingPunct="0">
              <a:spcBef>
                <a:spcPct val="0"/>
              </a:spcBef>
              <a:spcAft>
                <a:spcPct val="0"/>
              </a:spcAft>
              <a:defRPr/>
            </a:pPr>
            <a:fld id="{BC14B1EB-B739-4AAE-9D23-05DD1062B35A}"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12</a:t>
            </a:fld>
            <a:endParaRPr lang="en-US" sz="1000" b="1" kern="1200" dirty="0">
              <a:solidFill>
                <a:srgbClr val="003F69"/>
              </a:solidFill>
              <a:latin typeface="Arial" charset="0"/>
              <a:ea typeface="ＭＳ Ｐゴシック" pitchFamily="1" charset="-128"/>
              <a:cs typeface="+mn-cs"/>
            </a:endParaRPr>
          </a:p>
        </p:txBody>
      </p:sp>
    </p:spTree>
    <p:extLst>
      <p:ext uri="{BB962C8B-B14F-4D97-AF65-F5344CB8AC3E}">
        <p14:creationId xmlns:p14="http://schemas.microsoft.com/office/powerpoint/2010/main" val="285765069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Definition of Endpoints</a:t>
            </a:r>
            <a:endParaRPr lang="en-US" dirty="0"/>
          </a:p>
        </p:txBody>
      </p:sp>
      <p:sp>
        <p:nvSpPr>
          <p:cNvPr id="5" name="Content Placeholder 4"/>
          <p:cNvSpPr>
            <a:spLocks noGrp="1"/>
          </p:cNvSpPr>
          <p:nvPr>
            <p:ph idx="1"/>
          </p:nvPr>
        </p:nvSpPr>
        <p:spPr>
          <a:xfrm>
            <a:off x="448234" y="1400035"/>
            <a:ext cx="8361405" cy="4724400"/>
          </a:xfrm>
        </p:spPr>
        <p:txBody>
          <a:bodyPr/>
          <a:lstStyle/>
          <a:p>
            <a:r>
              <a:rPr lang="en-US" sz="2000" dirty="0" smtClean="0"/>
              <a:t>Start with endpoints at lowest level</a:t>
            </a:r>
          </a:p>
          <a:p>
            <a:pPr lvl="1"/>
            <a:r>
              <a:rPr lang="en-US" sz="1800" dirty="0" smtClean="0"/>
              <a:t>Study type: Effect Type: Effect Target: Effect Description: Direction</a:t>
            </a:r>
          </a:p>
          <a:p>
            <a:pPr lvl="1"/>
            <a:r>
              <a:rPr lang="en-US" sz="1800" dirty="0" err="1"/>
              <a:t>SUB:Pathology</a:t>
            </a:r>
            <a:r>
              <a:rPr lang="en-US" sz="1800" dirty="0"/>
              <a:t> (Non-neoplastic):</a:t>
            </a:r>
            <a:r>
              <a:rPr lang="en-US" sz="1800" dirty="0" err="1"/>
              <a:t>Brain:Necrosis:Increase</a:t>
            </a:r>
            <a:r>
              <a:rPr lang="en-US" sz="1800" dirty="0"/>
              <a:t> </a:t>
            </a:r>
            <a:endParaRPr lang="en-US" sz="1800" dirty="0" smtClean="0"/>
          </a:p>
          <a:p>
            <a:pPr lvl="1"/>
            <a:r>
              <a:rPr lang="en-US" sz="1800" dirty="0" err="1"/>
              <a:t>CHR:In-Life</a:t>
            </a:r>
            <a:r>
              <a:rPr lang="en-US" sz="1800" dirty="0"/>
              <a:t> </a:t>
            </a:r>
            <a:r>
              <a:rPr lang="en-US" sz="1800" dirty="0" err="1"/>
              <a:t>Observations:Body</a:t>
            </a:r>
            <a:r>
              <a:rPr lang="en-US" sz="1800" dirty="0"/>
              <a:t> </a:t>
            </a:r>
            <a:r>
              <a:rPr lang="en-US" sz="1800" dirty="0" err="1"/>
              <a:t>Weight:Body</a:t>
            </a:r>
            <a:r>
              <a:rPr lang="en-US" sz="1800" dirty="0"/>
              <a:t> </a:t>
            </a:r>
            <a:r>
              <a:rPr lang="en-US" sz="1800" dirty="0" err="1" smtClean="0"/>
              <a:t>Weight:Decrease</a:t>
            </a:r>
            <a:endParaRPr lang="en-US" sz="1800" dirty="0" smtClean="0"/>
          </a:p>
          <a:p>
            <a:r>
              <a:rPr lang="en-US" sz="2000" dirty="0" smtClean="0"/>
              <a:t>Eliminate many effects …</a:t>
            </a:r>
          </a:p>
          <a:p>
            <a:pPr lvl="1"/>
            <a:r>
              <a:rPr lang="en-US" sz="1800" dirty="0" smtClean="0"/>
              <a:t>Fewer than 5 positive chemicals</a:t>
            </a:r>
          </a:p>
          <a:p>
            <a:pPr lvl="1"/>
            <a:r>
              <a:rPr lang="en-US" sz="1800" dirty="0" smtClean="0"/>
              <a:t>Eliminate most clinical sign, In-life observation endpoints</a:t>
            </a:r>
          </a:p>
          <a:p>
            <a:pPr lvl="1"/>
            <a:r>
              <a:rPr lang="en-US" sz="1800" dirty="0" smtClean="0"/>
              <a:t>Eliminate many urinalysis, clinical chemistry </a:t>
            </a:r>
            <a:r>
              <a:rPr lang="en-US" sz="1800" dirty="0" smtClean="0"/>
              <a:t>endpoints</a:t>
            </a:r>
          </a:p>
          <a:p>
            <a:r>
              <a:rPr lang="en-US" sz="2000" dirty="0" smtClean="0"/>
              <a:t>Auto and manually clean all endpoints</a:t>
            </a:r>
            <a:endParaRPr lang="en-US" sz="2000" dirty="0" smtClean="0"/>
          </a:p>
          <a:p>
            <a:r>
              <a:rPr lang="en-US" sz="2000" dirty="0" smtClean="0"/>
              <a:t>Manually lump ~synonymous endpoints (across all study types)</a:t>
            </a:r>
          </a:p>
          <a:p>
            <a:pPr lvl="1"/>
            <a:r>
              <a:rPr lang="en-US" sz="1800" dirty="0" smtClean="0"/>
              <a:t>Adenoma, carcinoma, adenoma/carcinoma … adenoma/carcinoma</a:t>
            </a:r>
          </a:p>
          <a:p>
            <a:r>
              <a:rPr lang="en-US" sz="2000" dirty="0" smtClean="0"/>
              <a:t>Auto create initial syndromes</a:t>
            </a:r>
          </a:p>
          <a:p>
            <a:pPr lvl="1"/>
            <a:r>
              <a:rPr lang="en-US" sz="1800" dirty="0" smtClean="0"/>
              <a:t>Organ, </a:t>
            </a:r>
            <a:r>
              <a:rPr lang="en-US" sz="1800" dirty="0" smtClean="0"/>
              <a:t>Mortality</a:t>
            </a:r>
            <a:r>
              <a:rPr lang="en-US" sz="1800" dirty="0" smtClean="0"/>
              <a:t>, total body weight </a:t>
            </a:r>
            <a:r>
              <a:rPr lang="en-US" sz="1800" dirty="0" smtClean="0"/>
              <a:t>loss, …</a:t>
            </a:r>
            <a:endParaRPr lang="en-US" sz="1800" dirty="0" smtClean="0"/>
          </a:p>
          <a:p>
            <a:pPr lvl="1"/>
            <a:endParaRPr lang="en-US" sz="1800" dirty="0"/>
          </a:p>
        </p:txBody>
      </p:sp>
      <p:sp>
        <p:nvSpPr>
          <p:cNvPr id="3" name="Slide Number Placeholder 2"/>
          <p:cNvSpPr>
            <a:spLocks noGrp="1"/>
          </p:cNvSpPr>
          <p:nvPr>
            <p:ph type="sldNum" sz="quarter" idx="10"/>
          </p:nvPr>
        </p:nvSpPr>
        <p:spPr/>
        <p:txBody>
          <a:bodyPr/>
          <a:lstStyle/>
          <a:p>
            <a:pPr algn="r" rtl="0" eaLnBrk="0" fontAlgn="base" hangingPunct="0">
              <a:spcBef>
                <a:spcPct val="0"/>
              </a:spcBef>
              <a:spcAft>
                <a:spcPct val="0"/>
              </a:spcAft>
              <a:defRPr/>
            </a:pPr>
            <a:fld id="{BC14B1EB-B739-4AAE-9D23-05DD1062B35A}"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13</a:t>
            </a:fld>
            <a:endParaRPr lang="en-US" sz="1000" b="1" kern="1200" dirty="0">
              <a:solidFill>
                <a:srgbClr val="003F69"/>
              </a:solidFill>
              <a:latin typeface="Arial" charset="0"/>
              <a:ea typeface="ＭＳ Ｐゴシック" pitchFamily="1" charset="-128"/>
              <a:cs typeface="+mn-cs"/>
            </a:endParaRPr>
          </a:p>
        </p:txBody>
      </p:sp>
    </p:spTree>
    <p:extLst>
      <p:ext uri="{BB962C8B-B14F-4D97-AF65-F5344CB8AC3E}">
        <p14:creationId xmlns:p14="http://schemas.microsoft.com/office/powerpoint/2010/main" val="171427193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analyses</a:t>
            </a:r>
            <a:endParaRPr lang="en-US" dirty="0"/>
          </a:p>
        </p:txBody>
      </p:sp>
      <p:sp>
        <p:nvSpPr>
          <p:cNvPr id="3" name="Content Placeholder 2"/>
          <p:cNvSpPr>
            <a:spLocks noGrp="1"/>
          </p:cNvSpPr>
          <p:nvPr>
            <p:ph idx="1"/>
          </p:nvPr>
        </p:nvSpPr>
        <p:spPr/>
        <p:txBody>
          <a:bodyPr/>
          <a:lstStyle/>
          <a:p>
            <a:r>
              <a:rPr lang="en-US" dirty="0" smtClean="0"/>
              <a:t>Require minimum number of endpoint hits to call a syndrome </a:t>
            </a:r>
            <a:r>
              <a:rPr lang="en-US" dirty="0" smtClean="0"/>
              <a:t>hit (=1 for all examples here)</a:t>
            </a:r>
            <a:endParaRPr lang="en-US" dirty="0" smtClean="0"/>
          </a:p>
          <a:p>
            <a:r>
              <a:rPr lang="en-US" dirty="0" smtClean="0"/>
              <a:t>Calculate correlation between all endpoints in each provisional syndrome</a:t>
            </a:r>
          </a:p>
          <a:p>
            <a:r>
              <a:rPr lang="en-US" dirty="0" smtClean="0"/>
              <a:t>Calculate correlation between all syndromes</a:t>
            </a:r>
          </a:p>
          <a:p>
            <a:r>
              <a:rPr lang="en-US" dirty="0" smtClean="0"/>
              <a:t>Compare syndromes across study types</a:t>
            </a:r>
          </a:p>
          <a:p>
            <a:endParaRPr lang="en-US" dirty="0" smtClean="0"/>
          </a:p>
          <a:p>
            <a:r>
              <a:rPr lang="en-US" dirty="0" smtClean="0"/>
              <a:t>Use chi-squared test:</a:t>
            </a:r>
          </a:p>
          <a:p>
            <a:pPr lvl="1"/>
            <a:r>
              <a:rPr lang="en-US" dirty="0" smtClean="0"/>
              <a:t>For significant correlation, p&lt;0.05, TP&gt;4 , odds-ratio (OR)&gt;2</a:t>
            </a:r>
          </a:p>
          <a:p>
            <a:r>
              <a:rPr lang="en-US" dirty="0" smtClean="0"/>
              <a:t>Correlation plots show OR</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14</a:t>
            </a:fld>
            <a:endParaRPr lang="en-US" sz="1000" b="1" kern="1200" dirty="0">
              <a:solidFill>
                <a:srgbClr val="003F69"/>
              </a:solidFill>
              <a:latin typeface="Arial" charset="0"/>
              <a:ea typeface="ＭＳ Ｐゴシック" pitchFamily="1" charset="-128"/>
              <a:cs typeface="+mn-cs"/>
            </a:endParaRPr>
          </a:p>
        </p:txBody>
      </p:sp>
    </p:spTree>
    <p:extLst>
      <p:ext uri="{BB962C8B-B14F-4D97-AF65-F5344CB8AC3E}">
        <p14:creationId xmlns:p14="http://schemas.microsoft.com/office/powerpoint/2010/main" val="264284070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5442" y="218365"/>
            <a:ext cx="9010790" cy="6522250"/>
          </a:xfrm>
          <a:prstGeom prst="rect">
            <a:avLst/>
          </a:prstGeom>
        </p:spPr>
      </p:pic>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15</a:t>
            </a:fld>
            <a:endParaRPr lang="en-US" sz="1000" b="1" kern="1200" dirty="0">
              <a:solidFill>
                <a:srgbClr val="003F69"/>
              </a:solidFill>
              <a:latin typeface="Arial" charset="0"/>
              <a:ea typeface="ＭＳ Ｐゴシック" pitchFamily="1" charset="-128"/>
              <a:cs typeface="+mn-cs"/>
            </a:endParaRPr>
          </a:p>
        </p:txBody>
      </p:sp>
      <p:sp>
        <p:nvSpPr>
          <p:cNvPr id="8" name="TextBox 7"/>
          <p:cNvSpPr txBox="1"/>
          <p:nvPr/>
        </p:nvSpPr>
        <p:spPr>
          <a:xfrm>
            <a:off x="6553200" y="1517360"/>
            <a:ext cx="1821976" cy="1323439"/>
          </a:xfrm>
          <a:prstGeom prst="rect">
            <a:avLst/>
          </a:prstGeom>
          <a:solidFill>
            <a:schemeClr val="bg1">
              <a:lumMod val="95000"/>
            </a:schemeClr>
          </a:solidFill>
          <a:ln>
            <a:solidFill>
              <a:schemeClr val="tx1"/>
            </a:solidFill>
          </a:ln>
        </p:spPr>
        <p:txBody>
          <a:bodyPr wrap="square" rtlCol="0">
            <a:spAutoFit/>
          </a:bodyPr>
          <a:lstStyle/>
          <a:p>
            <a:r>
              <a:rPr lang="en-US" dirty="0" smtClean="0"/>
              <a:t>Chemical with minimal number of effects</a:t>
            </a:r>
            <a:endParaRPr lang="en-US" dirty="0"/>
          </a:p>
        </p:txBody>
      </p:sp>
      <p:sp>
        <p:nvSpPr>
          <p:cNvPr id="9" name="TextBox 8"/>
          <p:cNvSpPr txBox="1"/>
          <p:nvPr/>
        </p:nvSpPr>
        <p:spPr>
          <a:xfrm>
            <a:off x="993321" y="3883253"/>
            <a:ext cx="1218381" cy="1015663"/>
          </a:xfrm>
          <a:prstGeom prst="rect">
            <a:avLst/>
          </a:prstGeom>
          <a:noFill/>
        </p:spPr>
        <p:txBody>
          <a:bodyPr wrap="square" rtlCol="0">
            <a:spAutoFit/>
          </a:bodyPr>
          <a:lstStyle/>
          <a:p>
            <a:pPr algn="r"/>
            <a:r>
              <a:rPr lang="en-US" dirty="0" smtClean="0"/>
              <a:t>Lowest Dose Tested</a:t>
            </a:r>
            <a:endParaRPr lang="en-US" dirty="0"/>
          </a:p>
        </p:txBody>
      </p:sp>
      <p:sp>
        <p:nvSpPr>
          <p:cNvPr id="10" name="TextBox 9"/>
          <p:cNvSpPr txBox="1"/>
          <p:nvPr/>
        </p:nvSpPr>
        <p:spPr>
          <a:xfrm>
            <a:off x="2398370" y="2652883"/>
            <a:ext cx="1218381" cy="1012855"/>
          </a:xfrm>
          <a:prstGeom prst="rect">
            <a:avLst/>
          </a:prstGeom>
          <a:noFill/>
        </p:spPr>
        <p:txBody>
          <a:bodyPr wrap="square" rtlCol="0">
            <a:spAutoFit/>
          </a:bodyPr>
          <a:lstStyle/>
          <a:p>
            <a:pPr algn="r"/>
            <a:r>
              <a:rPr lang="en-US" dirty="0" smtClean="0"/>
              <a:t>Highest Dose Tested</a:t>
            </a:r>
            <a:endParaRPr lang="en-US" dirty="0"/>
          </a:p>
        </p:txBody>
      </p:sp>
      <p:sp>
        <p:nvSpPr>
          <p:cNvPr id="11" name="Right Arrow 10"/>
          <p:cNvSpPr/>
          <p:nvPr/>
        </p:nvSpPr>
        <p:spPr bwMode="auto">
          <a:xfrm>
            <a:off x="3762767" y="2906287"/>
            <a:ext cx="469900" cy="328629"/>
          </a:xfrm>
          <a:prstGeom prst="rightArrow">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2" name="Right Arrow 11"/>
          <p:cNvSpPr/>
          <p:nvPr/>
        </p:nvSpPr>
        <p:spPr bwMode="auto">
          <a:xfrm>
            <a:off x="1462402" y="3479490"/>
            <a:ext cx="749300" cy="304969"/>
          </a:xfrm>
          <a:prstGeom prst="rightArrow">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122494439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027994" cy="6680386"/>
          </a:xfrm>
          <a:prstGeom prst="rect">
            <a:avLst/>
          </a:prstGeom>
        </p:spPr>
      </p:pic>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16</a:t>
            </a:fld>
            <a:endParaRPr lang="en-US" sz="1000" b="1" kern="1200" dirty="0">
              <a:solidFill>
                <a:srgbClr val="003F69"/>
              </a:solidFill>
              <a:latin typeface="Arial" charset="0"/>
              <a:ea typeface="ＭＳ Ｐゴシック" pitchFamily="1" charset="-128"/>
              <a:cs typeface="+mn-cs"/>
            </a:endParaRPr>
          </a:p>
        </p:txBody>
      </p:sp>
      <p:sp>
        <p:nvSpPr>
          <p:cNvPr id="6" name="TextBox 5"/>
          <p:cNvSpPr txBox="1"/>
          <p:nvPr/>
        </p:nvSpPr>
        <p:spPr>
          <a:xfrm>
            <a:off x="853589" y="2360407"/>
            <a:ext cx="2667000" cy="1323439"/>
          </a:xfrm>
          <a:prstGeom prst="rect">
            <a:avLst/>
          </a:prstGeom>
          <a:solidFill>
            <a:schemeClr val="bg1">
              <a:lumMod val="95000"/>
            </a:schemeClr>
          </a:solidFill>
          <a:ln>
            <a:solidFill>
              <a:schemeClr val="tx1"/>
            </a:solidFill>
          </a:ln>
        </p:spPr>
        <p:txBody>
          <a:bodyPr wrap="square" rtlCol="0">
            <a:spAutoFit/>
          </a:bodyPr>
          <a:lstStyle/>
          <a:p>
            <a:r>
              <a:rPr lang="en-US" dirty="0" smtClean="0"/>
              <a:t>Multiple effects in spleen, RBC markers, bone marrow across study types</a:t>
            </a:r>
            <a:endParaRPr lang="en-US" dirty="0"/>
          </a:p>
        </p:txBody>
      </p:sp>
    </p:spTree>
    <p:extLst>
      <p:ext uri="{BB962C8B-B14F-4D97-AF65-F5344CB8AC3E}">
        <p14:creationId xmlns:p14="http://schemas.microsoft.com/office/powerpoint/2010/main" val="312388164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3098" y="232012"/>
            <a:ext cx="8893009" cy="6562148"/>
          </a:xfrm>
          <a:prstGeom prst="rect">
            <a:avLst/>
          </a:prstGeom>
        </p:spPr>
      </p:pic>
      <p:sp>
        <p:nvSpPr>
          <p:cNvPr id="2" name="Slide Number Placeholder 1"/>
          <p:cNvSpPr>
            <a:spLocks noGrp="1"/>
          </p:cNvSpPr>
          <p:nvPr>
            <p:ph type="sldNum" sz="quarter" idx="10"/>
          </p:nvPr>
        </p:nvSpPr>
        <p:spPr/>
        <p:txBody>
          <a:bodyPr/>
          <a:lstStyle/>
          <a:p>
            <a:pPr algn="r" rtl="0" eaLnBrk="0" fontAlgn="base" hangingPunct="0">
              <a:spcBef>
                <a:spcPct val="0"/>
              </a:spcBef>
              <a:spcAft>
                <a:spcPct val="0"/>
              </a:spcAft>
              <a:defRPr/>
            </a:pPr>
            <a:fld id="{192D3D37-D3A3-40C7-BBB9-7B56940D5093}"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17</a:t>
            </a:fld>
            <a:endParaRPr lang="en-US" sz="1000" b="1" kern="1200" dirty="0">
              <a:solidFill>
                <a:srgbClr val="003F69"/>
              </a:solidFill>
              <a:latin typeface="Arial" charset="0"/>
              <a:ea typeface="ＭＳ Ｐゴシック" pitchFamily="1" charset="-128"/>
              <a:cs typeface="+mn-cs"/>
            </a:endParaRPr>
          </a:p>
        </p:txBody>
      </p:sp>
      <p:sp>
        <p:nvSpPr>
          <p:cNvPr id="4" name="TextBox 3"/>
          <p:cNvSpPr txBox="1"/>
          <p:nvPr/>
        </p:nvSpPr>
        <p:spPr>
          <a:xfrm>
            <a:off x="848634" y="1731877"/>
            <a:ext cx="2501891" cy="1015663"/>
          </a:xfrm>
          <a:prstGeom prst="rect">
            <a:avLst/>
          </a:prstGeom>
          <a:solidFill>
            <a:schemeClr val="bg1">
              <a:lumMod val="95000"/>
            </a:schemeClr>
          </a:solidFill>
          <a:ln>
            <a:solidFill>
              <a:schemeClr val="tx1"/>
            </a:solidFill>
          </a:ln>
        </p:spPr>
        <p:txBody>
          <a:bodyPr wrap="square" rtlCol="0">
            <a:spAutoFit/>
          </a:bodyPr>
          <a:lstStyle/>
          <a:p>
            <a:r>
              <a:rPr lang="en-US" dirty="0" smtClean="0"/>
              <a:t>Cross-study Eye, Kidney </a:t>
            </a:r>
            <a:r>
              <a:rPr lang="en-US" dirty="0" smtClean="0"/>
              <a:t>and Liver </a:t>
            </a:r>
            <a:r>
              <a:rPr lang="en-US" dirty="0" smtClean="0"/>
              <a:t>effects</a:t>
            </a:r>
            <a:endParaRPr lang="en-US" dirty="0"/>
          </a:p>
        </p:txBody>
      </p:sp>
    </p:spTree>
    <p:extLst>
      <p:ext uri="{BB962C8B-B14F-4D97-AF65-F5344CB8AC3E}">
        <p14:creationId xmlns:p14="http://schemas.microsoft.com/office/powerpoint/2010/main" val="138791267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lgn="r" rtl="0" eaLnBrk="0" fontAlgn="base" hangingPunct="0">
              <a:spcBef>
                <a:spcPct val="0"/>
              </a:spcBef>
              <a:spcAft>
                <a:spcPct val="0"/>
              </a:spcAft>
              <a:defRPr/>
            </a:pPr>
            <a:fld id="{192D3D37-D3A3-40C7-BBB9-7B56940D5093}"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18</a:t>
            </a:fld>
            <a:endParaRPr lang="en-US" sz="1000" b="1" kern="1200" dirty="0">
              <a:solidFill>
                <a:srgbClr val="003F69"/>
              </a:solidFill>
              <a:latin typeface="Arial" charset="0"/>
              <a:ea typeface="ＭＳ Ｐゴシック" pitchFamily="1" charset="-128"/>
              <a:cs typeface="+mn-cs"/>
            </a:endParaRPr>
          </a:p>
        </p:txBody>
      </p:sp>
      <p:sp>
        <p:nvSpPr>
          <p:cNvPr id="5" name="TextBox 4"/>
          <p:cNvSpPr txBox="1"/>
          <p:nvPr/>
        </p:nvSpPr>
        <p:spPr>
          <a:xfrm>
            <a:off x="3479800" y="190744"/>
            <a:ext cx="2794000" cy="400110"/>
          </a:xfrm>
          <a:prstGeom prst="rect">
            <a:avLst/>
          </a:prstGeom>
          <a:noFill/>
        </p:spPr>
        <p:txBody>
          <a:bodyPr wrap="square" rtlCol="0">
            <a:spAutoFit/>
          </a:bodyPr>
          <a:lstStyle/>
          <a:p>
            <a:r>
              <a:rPr lang="en-US" dirty="0" smtClean="0"/>
              <a:t>CHR Kidney</a:t>
            </a:r>
            <a:endParaRPr lang="en-US" dirty="0"/>
          </a:p>
        </p:txBody>
      </p:sp>
      <p:sp>
        <p:nvSpPr>
          <p:cNvPr id="6" name="TextBox 5"/>
          <p:cNvSpPr txBox="1"/>
          <p:nvPr/>
        </p:nvSpPr>
        <p:spPr>
          <a:xfrm>
            <a:off x="3536070" y="3381345"/>
            <a:ext cx="2794000" cy="400110"/>
          </a:xfrm>
          <a:prstGeom prst="rect">
            <a:avLst/>
          </a:prstGeom>
          <a:noFill/>
        </p:spPr>
        <p:txBody>
          <a:bodyPr wrap="square" rtlCol="0">
            <a:spAutoFit/>
          </a:bodyPr>
          <a:lstStyle/>
          <a:p>
            <a:r>
              <a:rPr lang="en-US" dirty="0" smtClean="0"/>
              <a:t>SUB Kidney</a:t>
            </a:r>
            <a:endParaRPr lang="en-US" dirty="0"/>
          </a:p>
        </p:txBody>
      </p:sp>
      <p:pic>
        <p:nvPicPr>
          <p:cNvPr id="3" name="Picture 2"/>
          <p:cNvPicPr>
            <a:picLocks noChangeAspect="1"/>
          </p:cNvPicPr>
          <p:nvPr/>
        </p:nvPicPr>
        <p:blipFill rotWithShape="1">
          <a:blip r:embed="rId2"/>
          <a:srcRect t="45147"/>
          <a:stretch/>
        </p:blipFill>
        <p:spPr>
          <a:xfrm>
            <a:off x="589341" y="3781455"/>
            <a:ext cx="6773626" cy="2897731"/>
          </a:xfrm>
          <a:prstGeom prst="rect">
            <a:avLst/>
          </a:prstGeom>
        </p:spPr>
      </p:pic>
      <p:pic>
        <p:nvPicPr>
          <p:cNvPr id="4" name="Picture 3"/>
          <p:cNvPicPr>
            <a:picLocks noChangeAspect="1"/>
          </p:cNvPicPr>
          <p:nvPr/>
        </p:nvPicPr>
        <p:blipFill>
          <a:blip r:embed="rId3"/>
          <a:stretch>
            <a:fillRect/>
          </a:stretch>
        </p:blipFill>
        <p:spPr>
          <a:xfrm>
            <a:off x="1018179" y="651048"/>
            <a:ext cx="7293308" cy="2704028"/>
          </a:xfrm>
          <a:prstGeom prst="rect">
            <a:avLst/>
          </a:prstGeom>
        </p:spPr>
      </p:pic>
    </p:spTree>
    <p:extLst>
      <p:ext uri="{BB962C8B-B14F-4D97-AF65-F5344CB8AC3E}">
        <p14:creationId xmlns:p14="http://schemas.microsoft.com/office/powerpoint/2010/main" val="3546624889"/>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Cross-organ syndrome (?)</a:t>
            </a:r>
            <a:endParaRPr lang="en-US" dirty="0"/>
          </a:p>
        </p:txBody>
      </p:sp>
      <p:sp>
        <p:nvSpPr>
          <p:cNvPr id="2" name="Slide Number Placeholder 1"/>
          <p:cNvSpPr>
            <a:spLocks noGrp="1"/>
          </p:cNvSpPr>
          <p:nvPr>
            <p:ph type="sldNum" sz="quarter" idx="10"/>
          </p:nvPr>
        </p:nvSpPr>
        <p:spPr/>
        <p:txBody>
          <a:bodyPr/>
          <a:lstStyle/>
          <a:p>
            <a:pPr algn="r" rtl="0" eaLnBrk="0" fontAlgn="base" hangingPunct="0">
              <a:spcBef>
                <a:spcPct val="0"/>
              </a:spcBef>
              <a:spcAft>
                <a:spcPct val="0"/>
              </a:spcAft>
              <a:defRPr/>
            </a:pPr>
            <a:fld id="{192D3D37-D3A3-40C7-BBB9-7B56940D5093}"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19</a:t>
            </a:fld>
            <a:endParaRPr lang="en-US" sz="1000" b="1" kern="1200" dirty="0">
              <a:solidFill>
                <a:srgbClr val="003F69"/>
              </a:solidFill>
              <a:latin typeface="Arial" charset="0"/>
              <a:ea typeface="ＭＳ Ｐゴシック" pitchFamily="1" charset="-128"/>
              <a:cs typeface="+mn-cs"/>
            </a:endParaRPr>
          </a:p>
        </p:txBody>
      </p:sp>
      <p:pic>
        <p:nvPicPr>
          <p:cNvPr id="3" name="Picture 2"/>
          <p:cNvPicPr>
            <a:picLocks noChangeAspect="1"/>
          </p:cNvPicPr>
          <p:nvPr/>
        </p:nvPicPr>
        <p:blipFill>
          <a:blip r:embed="rId2"/>
          <a:stretch>
            <a:fillRect/>
          </a:stretch>
        </p:blipFill>
        <p:spPr>
          <a:xfrm>
            <a:off x="-1" y="1254980"/>
            <a:ext cx="3480179" cy="5498388"/>
          </a:xfrm>
          <a:prstGeom prst="rect">
            <a:avLst/>
          </a:prstGeom>
        </p:spPr>
      </p:pic>
      <p:pic>
        <p:nvPicPr>
          <p:cNvPr id="8" name="Picture 7"/>
          <p:cNvPicPr>
            <a:picLocks noChangeAspect="1"/>
          </p:cNvPicPr>
          <p:nvPr/>
        </p:nvPicPr>
        <p:blipFill>
          <a:blip r:embed="rId3"/>
          <a:stretch>
            <a:fillRect/>
          </a:stretch>
        </p:blipFill>
        <p:spPr>
          <a:xfrm>
            <a:off x="3556593" y="4590897"/>
            <a:ext cx="5239390" cy="2162471"/>
          </a:xfrm>
          <a:prstGeom prst="rect">
            <a:avLst/>
          </a:prstGeom>
        </p:spPr>
      </p:pic>
      <p:pic>
        <p:nvPicPr>
          <p:cNvPr id="9" name="Picture 8"/>
          <p:cNvPicPr>
            <a:picLocks noChangeAspect="1"/>
          </p:cNvPicPr>
          <p:nvPr/>
        </p:nvPicPr>
        <p:blipFill rotWithShape="1">
          <a:blip r:embed="rId4"/>
          <a:srcRect b="20953"/>
          <a:stretch/>
        </p:blipFill>
        <p:spPr>
          <a:xfrm>
            <a:off x="4142947" y="1134673"/>
            <a:ext cx="3881935" cy="3218964"/>
          </a:xfrm>
          <a:prstGeom prst="rect">
            <a:avLst/>
          </a:prstGeom>
        </p:spPr>
      </p:pic>
    </p:spTree>
    <p:extLst>
      <p:ext uri="{BB962C8B-B14F-4D97-AF65-F5344CB8AC3E}">
        <p14:creationId xmlns:p14="http://schemas.microsoft.com/office/powerpoint/2010/main" val="192737679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a:xfrm>
            <a:off x="755177" y="1186218"/>
            <a:ext cx="7848600" cy="4724400"/>
          </a:xfrm>
        </p:spPr>
        <p:txBody>
          <a:bodyPr/>
          <a:lstStyle/>
          <a:p>
            <a:r>
              <a:rPr lang="en-US" dirty="0" smtClean="0"/>
              <a:t>Prepare targets for next generation </a:t>
            </a:r>
            <a:r>
              <a:rPr lang="en-US" i="1" dirty="0" smtClean="0"/>
              <a:t>in vitro </a:t>
            </a:r>
            <a:r>
              <a:rPr lang="en-US" dirty="0" smtClean="0"/>
              <a:t>to </a:t>
            </a:r>
            <a:r>
              <a:rPr lang="en-US" i="1" dirty="0" smtClean="0"/>
              <a:t>in vivo </a:t>
            </a:r>
            <a:r>
              <a:rPr lang="en-US" dirty="0" smtClean="0"/>
              <a:t>models</a:t>
            </a:r>
          </a:p>
          <a:p>
            <a:pPr marL="0" indent="0">
              <a:buNone/>
            </a:pPr>
            <a:r>
              <a:rPr lang="en-US" dirty="0" smtClean="0"/>
              <a:t> </a:t>
            </a:r>
          </a:p>
          <a:p>
            <a:r>
              <a:rPr lang="en-US" dirty="0" smtClean="0"/>
              <a:t>Better understand structure of toxicity data</a:t>
            </a:r>
          </a:p>
          <a:p>
            <a:pPr lvl="1"/>
            <a:r>
              <a:rPr lang="en-US" dirty="0" smtClean="0"/>
              <a:t>Significant correlation between endpoints could indicate common causes / pathways</a:t>
            </a:r>
          </a:p>
          <a:p>
            <a:pPr lvl="1"/>
            <a:r>
              <a:rPr lang="en-US" dirty="0" smtClean="0"/>
              <a:t>Many endpoints – too many to treat individually</a:t>
            </a:r>
          </a:p>
          <a:p>
            <a:endParaRPr lang="en-US" dirty="0"/>
          </a:p>
          <a:p>
            <a:r>
              <a:rPr lang="en-US" dirty="0" smtClean="0"/>
              <a:t>Learn to live with the noise</a:t>
            </a:r>
            <a:endParaRPr lang="en-US" dirty="0" smtClean="0"/>
          </a:p>
        </p:txBody>
      </p:sp>
      <p:sp>
        <p:nvSpPr>
          <p:cNvPr id="4" name="Slide Number Placeholder 3"/>
          <p:cNvSpPr>
            <a:spLocks noGrp="1"/>
          </p:cNvSpPr>
          <p:nvPr>
            <p:ph type="sldNum" sz="quarter" idx="10"/>
          </p:nvPr>
        </p:nvSpPr>
        <p:spPr/>
        <p:txBody>
          <a:bodyPr/>
          <a:lstStyle/>
          <a:p>
            <a:fld id="{46B73DBA-4F12-402C-AFC3-E98E4E1745A8}" type="slidenum">
              <a:rPr lang="en-US" smtClean="0"/>
              <a:pPr/>
              <a:t>2</a:t>
            </a:fld>
            <a:endParaRPr lang="en-US" dirty="0"/>
          </a:p>
        </p:txBody>
      </p:sp>
    </p:spTree>
    <p:extLst>
      <p:ext uri="{BB962C8B-B14F-4D97-AF65-F5344CB8AC3E}">
        <p14:creationId xmlns:p14="http://schemas.microsoft.com/office/powerpoint/2010/main" val="2930027586"/>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827130" y="4741480"/>
            <a:ext cx="5316870" cy="2062923"/>
          </a:xfrm>
          <a:prstGeom prst="rect">
            <a:avLst/>
          </a:prstGeom>
        </p:spPr>
      </p:pic>
      <p:sp>
        <p:nvSpPr>
          <p:cNvPr id="2" name="Title 1"/>
          <p:cNvSpPr>
            <a:spLocks noGrp="1"/>
          </p:cNvSpPr>
          <p:nvPr>
            <p:ph type="title"/>
          </p:nvPr>
        </p:nvSpPr>
        <p:spPr/>
        <p:txBody>
          <a:bodyPr/>
          <a:lstStyle/>
          <a:p>
            <a:r>
              <a:rPr lang="en-US" dirty="0" smtClean="0"/>
              <a:t>Thyroid Gland</a:t>
            </a:r>
            <a:endParaRPr lang="en-US" dirty="0"/>
          </a:p>
        </p:txBody>
      </p:sp>
      <p:sp>
        <p:nvSpPr>
          <p:cNvPr id="3" name="Slide Number Placeholder 2"/>
          <p:cNvSpPr>
            <a:spLocks noGrp="1"/>
          </p:cNvSpPr>
          <p:nvPr>
            <p:ph type="sldNum" sz="quarter" idx="10"/>
          </p:nvPr>
        </p:nvSpPr>
        <p:spPr/>
        <p:txBody>
          <a:bodyPr/>
          <a:lstStyle/>
          <a:p>
            <a:pPr algn="r" rtl="0" eaLnBrk="0" fontAlgn="base" hangingPunct="0">
              <a:spcBef>
                <a:spcPct val="0"/>
              </a:spcBef>
              <a:spcAft>
                <a:spcPct val="0"/>
              </a:spcAft>
              <a:defRPr/>
            </a:pPr>
            <a:fld id="{BC14B1EB-B739-4AAE-9D23-05DD1062B35A}"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20</a:t>
            </a:fld>
            <a:endParaRPr lang="en-US" sz="1000" b="1" kern="1200" dirty="0">
              <a:solidFill>
                <a:srgbClr val="003F69"/>
              </a:solidFill>
              <a:latin typeface="Arial" charset="0"/>
              <a:ea typeface="ＭＳ Ｐゴシック" pitchFamily="1" charset="-128"/>
              <a:cs typeface="+mn-cs"/>
            </a:endParaRPr>
          </a:p>
        </p:txBody>
      </p:sp>
      <p:pic>
        <p:nvPicPr>
          <p:cNvPr id="4" name="Picture 3"/>
          <p:cNvPicPr>
            <a:picLocks noChangeAspect="1"/>
          </p:cNvPicPr>
          <p:nvPr/>
        </p:nvPicPr>
        <p:blipFill>
          <a:blip r:embed="rId3"/>
          <a:stretch>
            <a:fillRect/>
          </a:stretch>
        </p:blipFill>
        <p:spPr>
          <a:xfrm>
            <a:off x="0" y="1685497"/>
            <a:ext cx="4157115" cy="4203511"/>
          </a:xfrm>
          <a:prstGeom prst="rect">
            <a:avLst/>
          </a:prstGeom>
        </p:spPr>
      </p:pic>
      <p:pic>
        <p:nvPicPr>
          <p:cNvPr id="6" name="Picture 5"/>
          <p:cNvPicPr>
            <a:picLocks noChangeAspect="1"/>
          </p:cNvPicPr>
          <p:nvPr/>
        </p:nvPicPr>
        <p:blipFill>
          <a:blip r:embed="rId4"/>
          <a:stretch>
            <a:fillRect/>
          </a:stretch>
        </p:blipFill>
        <p:spPr>
          <a:xfrm>
            <a:off x="4400525" y="1232682"/>
            <a:ext cx="4500065" cy="3038115"/>
          </a:xfrm>
          <a:prstGeom prst="rect">
            <a:avLst/>
          </a:prstGeom>
        </p:spPr>
      </p:pic>
    </p:spTree>
    <p:extLst>
      <p:ext uri="{BB962C8B-B14F-4D97-AF65-F5344CB8AC3E}">
        <p14:creationId xmlns:p14="http://schemas.microsoft.com/office/powerpoint/2010/main" val="47121394"/>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Developmental Malformations</a:t>
            </a:r>
            <a:endParaRPr lang="en-US" dirty="0"/>
          </a:p>
        </p:txBody>
      </p:sp>
      <p:sp>
        <p:nvSpPr>
          <p:cNvPr id="3" name="Slide Number Placeholder 2"/>
          <p:cNvSpPr>
            <a:spLocks noGrp="1"/>
          </p:cNvSpPr>
          <p:nvPr>
            <p:ph type="sldNum" sz="quarter" idx="10"/>
          </p:nvPr>
        </p:nvSpPr>
        <p:spPr/>
        <p:txBody>
          <a:bodyPr/>
          <a:lstStyle/>
          <a:p>
            <a:pPr algn="r" rtl="0" eaLnBrk="0" fontAlgn="base" hangingPunct="0">
              <a:spcBef>
                <a:spcPct val="0"/>
              </a:spcBef>
              <a:spcAft>
                <a:spcPct val="0"/>
              </a:spcAft>
              <a:defRPr/>
            </a:pPr>
            <a:fld id="{BC14B1EB-B739-4AAE-9D23-05DD1062B35A}"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21</a:t>
            </a:fld>
            <a:endParaRPr lang="en-US" sz="1000" b="1" kern="1200" dirty="0">
              <a:solidFill>
                <a:srgbClr val="003F69"/>
              </a:solidFill>
              <a:latin typeface="Arial" charset="0"/>
              <a:ea typeface="ＭＳ Ｐゴシック" pitchFamily="1" charset="-128"/>
              <a:cs typeface="+mn-cs"/>
            </a:endParaRPr>
          </a:p>
        </p:txBody>
      </p:sp>
      <p:pic>
        <p:nvPicPr>
          <p:cNvPr id="4" name="Picture 3"/>
          <p:cNvPicPr>
            <a:picLocks noChangeAspect="1"/>
          </p:cNvPicPr>
          <p:nvPr/>
        </p:nvPicPr>
        <p:blipFill>
          <a:blip r:embed="rId2"/>
          <a:stretch>
            <a:fillRect/>
          </a:stretch>
        </p:blipFill>
        <p:spPr>
          <a:xfrm>
            <a:off x="65963" y="1371600"/>
            <a:ext cx="5030845" cy="4667534"/>
          </a:xfrm>
          <a:prstGeom prst="rect">
            <a:avLst/>
          </a:prstGeom>
        </p:spPr>
      </p:pic>
      <p:pic>
        <p:nvPicPr>
          <p:cNvPr id="7" name="Picture 6"/>
          <p:cNvPicPr>
            <a:picLocks noChangeAspect="1"/>
          </p:cNvPicPr>
          <p:nvPr/>
        </p:nvPicPr>
        <p:blipFill>
          <a:blip r:embed="rId3"/>
          <a:stretch>
            <a:fillRect/>
          </a:stretch>
        </p:blipFill>
        <p:spPr>
          <a:xfrm>
            <a:off x="4986123" y="1444110"/>
            <a:ext cx="4007751" cy="4338488"/>
          </a:xfrm>
          <a:prstGeom prst="rect">
            <a:avLst/>
          </a:prstGeom>
        </p:spPr>
      </p:pic>
    </p:spTree>
    <p:extLst>
      <p:ext uri="{BB962C8B-B14F-4D97-AF65-F5344CB8AC3E}">
        <p14:creationId xmlns:p14="http://schemas.microsoft.com/office/powerpoint/2010/main" val="91483748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599" y="533400"/>
            <a:ext cx="6714565" cy="300318"/>
          </a:xfrm>
        </p:spPr>
        <p:txBody>
          <a:bodyPr/>
          <a:lstStyle/>
          <a:p>
            <a:r>
              <a:rPr lang="en-US" dirty="0" smtClean="0"/>
              <a:t>Specific Developmental “Syndrome”</a:t>
            </a:r>
            <a:endParaRPr lang="en-US" dirty="0"/>
          </a:p>
        </p:txBody>
      </p:sp>
      <p:pic>
        <p:nvPicPr>
          <p:cNvPr id="6" name="Picture 5"/>
          <p:cNvPicPr>
            <a:picLocks noChangeAspect="1"/>
          </p:cNvPicPr>
          <p:nvPr/>
        </p:nvPicPr>
        <p:blipFill>
          <a:blip r:embed="rId2"/>
          <a:stretch>
            <a:fillRect/>
          </a:stretch>
        </p:blipFill>
        <p:spPr>
          <a:xfrm>
            <a:off x="0" y="983746"/>
            <a:ext cx="5071210" cy="2875316"/>
          </a:xfrm>
          <a:prstGeom prst="rect">
            <a:avLst/>
          </a:prstGeom>
        </p:spPr>
      </p:pic>
      <p:pic>
        <p:nvPicPr>
          <p:cNvPr id="7" name="Picture 6"/>
          <p:cNvPicPr>
            <a:picLocks noChangeAspect="1"/>
          </p:cNvPicPr>
          <p:nvPr/>
        </p:nvPicPr>
        <p:blipFill>
          <a:blip r:embed="rId3"/>
          <a:stretch>
            <a:fillRect/>
          </a:stretch>
        </p:blipFill>
        <p:spPr>
          <a:xfrm>
            <a:off x="1398470" y="4247755"/>
            <a:ext cx="6370944" cy="2664836"/>
          </a:xfrm>
          <a:prstGeom prst="rect">
            <a:avLst/>
          </a:prstGeom>
        </p:spPr>
      </p:pic>
      <p:pic>
        <p:nvPicPr>
          <p:cNvPr id="8" name="Picture 7"/>
          <p:cNvPicPr>
            <a:picLocks noChangeAspect="1"/>
          </p:cNvPicPr>
          <p:nvPr/>
        </p:nvPicPr>
        <p:blipFill rotWithShape="1">
          <a:blip r:embed="rId4"/>
          <a:srcRect b="16902"/>
          <a:stretch/>
        </p:blipFill>
        <p:spPr>
          <a:xfrm>
            <a:off x="5354404" y="1061003"/>
            <a:ext cx="3332354" cy="3132161"/>
          </a:xfrm>
          <a:prstGeom prst="rect">
            <a:avLst/>
          </a:prstGeom>
        </p:spPr>
      </p:pic>
    </p:spTree>
    <p:extLst>
      <p:ext uri="{BB962C8B-B14F-4D97-AF65-F5344CB8AC3E}">
        <p14:creationId xmlns:p14="http://schemas.microsoft.com/office/powerpoint/2010/main" val="577523761"/>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533400"/>
            <a:ext cx="6906476" cy="209479"/>
          </a:xfrm>
        </p:spPr>
        <p:txBody>
          <a:bodyPr/>
          <a:lstStyle/>
          <a:p>
            <a:r>
              <a:rPr lang="en-US" sz="2400" dirty="0" smtClean="0"/>
              <a:t>Analysis using NTP individual animal data</a:t>
            </a:r>
            <a:endParaRPr lang="en-US" sz="2400" dirty="0"/>
          </a:p>
        </p:txBody>
      </p:sp>
      <p:sp>
        <p:nvSpPr>
          <p:cNvPr id="3" name="Slide Number Placeholder 2"/>
          <p:cNvSpPr>
            <a:spLocks noGrp="1"/>
          </p:cNvSpPr>
          <p:nvPr>
            <p:ph type="sldNum" sz="quarter" idx="10"/>
          </p:nvPr>
        </p:nvSpPr>
        <p:spPr/>
        <p:txBody>
          <a:bodyPr/>
          <a:lstStyle/>
          <a:p>
            <a:pPr algn="r" rtl="0" eaLnBrk="0" fontAlgn="base" hangingPunct="0">
              <a:spcBef>
                <a:spcPct val="0"/>
              </a:spcBef>
              <a:spcAft>
                <a:spcPct val="0"/>
              </a:spcAft>
              <a:defRPr/>
            </a:pPr>
            <a:fld id="{BC14B1EB-B739-4AAE-9D23-05DD1062B35A}"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23</a:t>
            </a:fld>
            <a:endParaRPr lang="en-US" sz="1000" b="1" kern="1200" dirty="0">
              <a:solidFill>
                <a:srgbClr val="003F69"/>
              </a:solidFill>
              <a:latin typeface="Arial" charset="0"/>
              <a:ea typeface="ＭＳ Ｐゴシック" pitchFamily="1" charset="-128"/>
              <a:cs typeface="+mn-cs"/>
            </a:endParaRPr>
          </a:p>
        </p:txBody>
      </p:sp>
      <p:pic>
        <p:nvPicPr>
          <p:cNvPr id="5" name="Picture 4"/>
          <p:cNvPicPr>
            <a:picLocks noChangeAspect="1"/>
          </p:cNvPicPr>
          <p:nvPr/>
        </p:nvPicPr>
        <p:blipFill rotWithShape="1">
          <a:blip r:embed="rId2"/>
          <a:srcRect l="17754"/>
          <a:stretch/>
        </p:blipFill>
        <p:spPr>
          <a:xfrm>
            <a:off x="3957851" y="2558955"/>
            <a:ext cx="5082225" cy="4200952"/>
          </a:xfrm>
          <a:prstGeom prst="rect">
            <a:avLst/>
          </a:prstGeom>
        </p:spPr>
      </p:pic>
      <p:pic>
        <p:nvPicPr>
          <p:cNvPr id="4" name="Picture 3"/>
          <p:cNvPicPr>
            <a:picLocks noChangeAspect="1"/>
          </p:cNvPicPr>
          <p:nvPr/>
        </p:nvPicPr>
        <p:blipFill rotWithShape="1">
          <a:blip r:embed="rId3"/>
          <a:srcRect l="14535"/>
          <a:stretch/>
        </p:blipFill>
        <p:spPr>
          <a:xfrm>
            <a:off x="0" y="1008654"/>
            <a:ext cx="4548967" cy="3609833"/>
          </a:xfrm>
          <a:prstGeom prst="rect">
            <a:avLst/>
          </a:prstGeom>
        </p:spPr>
      </p:pic>
    </p:spTree>
    <p:extLst>
      <p:ext uri="{BB962C8B-B14F-4D97-AF65-F5344CB8AC3E}">
        <p14:creationId xmlns:p14="http://schemas.microsoft.com/office/powerpoint/2010/main" val="155227195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a:t>
            </a:r>
            <a:endParaRPr lang="en-US" dirty="0"/>
          </a:p>
        </p:txBody>
      </p:sp>
      <p:sp>
        <p:nvSpPr>
          <p:cNvPr id="4" name="Content Placeholder 3"/>
          <p:cNvSpPr>
            <a:spLocks noGrp="1"/>
          </p:cNvSpPr>
          <p:nvPr>
            <p:ph idx="1"/>
          </p:nvPr>
        </p:nvSpPr>
        <p:spPr>
          <a:xfrm>
            <a:off x="520700" y="1131094"/>
            <a:ext cx="8407400" cy="4724400"/>
          </a:xfrm>
        </p:spPr>
        <p:txBody>
          <a:bodyPr/>
          <a:lstStyle/>
          <a:p>
            <a:r>
              <a:rPr lang="en-US" dirty="0" smtClean="0"/>
              <a:t>Correlation structure of endpoints should help define endpoint classes (syndromes) to use as traits to predicts</a:t>
            </a:r>
          </a:p>
          <a:p>
            <a:pPr lvl="1"/>
            <a:r>
              <a:rPr lang="en-US" dirty="0" smtClean="0"/>
              <a:t>Hypothesis: correlation between endpoints is evidence for common underlying cause</a:t>
            </a:r>
          </a:p>
          <a:p>
            <a:pPr lvl="1"/>
            <a:r>
              <a:rPr lang="en-US" dirty="0" smtClean="0"/>
              <a:t>Not all endpoints in a syndrome are observed for all chemicals: likely a “biological accident”, due to inevitable lack of control of all experimental conditions</a:t>
            </a:r>
          </a:p>
          <a:p>
            <a:r>
              <a:rPr lang="en-US" dirty="0" smtClean="0"/>
              <a:t>A chemical will have to activate a minimum number of discrete endpoints to be called syndrome positive</a:t>
            </a:r>
          </a:p>
          <a:p>
            <a:r>
              <a:rPr lang="en-US" dirty="0" smtClean="0"/>
              <a:t>An endpoint can be part of multiple syndromes</a:t>
            </a:r>
          </a:p>
          <a:p>
            <a:r>
              <a:rPr lang="en-US" smtClean="0"/>
              <a:t>Next </a:t>
            </a:r>
            <a:r>
              <a:rPr lang="en-US" smtClean="0"/>
              <a:t>steps:</a:t>
            </a:r>
            <a:endParaRPr lang="en-US" dirty="0" smtClean="0"/>
          </a:p>
          <a:p>
            <a:pPr lvl="1"/>
            <a:r>
              <a:rPr lang="en-US" dirty="0" smtClean="0"/>
              <a:t>Mapping of synonymous endpoint to LCD</a:t>
            </a:r>
          </a:p>
          <a:p>
            <a:pPr lvl="1"/>
            <a:r>
              <a:rPr lang="en-US" dirty="0" smtClean="0"/>
              <a:t>Mapping </a:t>
            </a:r>
            <a:r>
              <a:rPr lang="en-US" dirty="0" smtClean="0"/>
              <a:t>of endpoints to syndromes</a:t>
            </a:r>
            <a:endParaRPr lang="en-US" dirty="0"/>
          </a:p>
        </p:txBody>
      </p:sp>
      <p:sp>
        <p:nvSpPr>
          <p:cNvPr id="2" name="Slide Number Placeholder 1"/>
          <p:cNvSpPr>
            <a:spLocks noGrp="1"/>
          </p:cNvSpPr>
          <p:nvPr>
            <p:ph type="sldNum" sz="quarter" idx="10"/>
          </p:nvPr>
        </p:nvSpPr>
        <p:spPr/>
        <p:txBody>
          <a:bodyPr/>
          <a:lstStyle/>
          <a:p>
            <a:pPr algn="r" rtl="0" eaLnBrk="0" fontAlgn="base" hangingPunct="0">
              <a:spcBef>
                <a:spcPct val="0"/>
              </a:spcBef>
              <a:spcAft>
                <a:spcPct val="0"/>
              </a:spcAft>
              <a:defRPr/>
            </a:pPr>
            <a:fld id="{192D3D37-D3A3-40C7-BBB9-7B56940D5093}"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24</a:t>
            </a:fld>
            <a:endParaRPr lang="en-US" sz="1000" b="1" kern="1200" dirty="0">
              <a:solidFill>
                <a:srgbClr val="003F69"/>
              </a:solidFill>
              <a:latin typeface="Arial" charset="0"/>
              <a:ea typeface="ＭＳ Ｐゴシック" pitchFamily="1" charset="-128"/>
              <a:cs typeface="+mn-cs"/>
            </a:endParaRPr>
          </a:p>
        </p:txBody>
      </p:sp>
    </p:spTree>
    <p:extLst>
      <p:ext uri="{BB962C8B-B14F-4D97-AF65-F5344CB8AC3E}">
        <p14:creationId xmlns:p14="http://schemas.microsoft.com/office/powerpoint/2010/main" val="358900495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Hematopoiesis</a:t>
            </a:r>
            <a:endParaRPr lang="en-US" dirty="0"/>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25</a:t>
            </a:fld>
            <a:endParaRPr lang="en-US" sz="1000" b="1" kern="1200" dirty="0">
              <a:solidFill>
                <a:srgbClr val="003F69"/>
              </a:solidFill>
              <a:latin typeface="Arial" charset="0"/>
              <a:ea typeface="ＭＳ Ｐゴシック" pitchFamily="1" charset="-128"/>
              <a:cs typeface="+mn-cs"/>
            </a:endParaRPr>
          </a:p>
        </p:txBody>
      </p:sp>
      <p:pic>
        <p:nvPicPr>
          <p:cNvPr id="1026" name="Picture 2" descr="http://upload.wikimedia.org/wikipedia/commons/thumb/f/f0/Hematopoiesis_simple.svg/1280px-Hematopoiesis_simple.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643" y="1171087"/>
            <a:ext cx="7465943" cy="497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178466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D’Arcy Thompson’s </a:t>
            </a:r>
            <a:br>
              <a:rPr lang="en-US" dirty="0" smtClean="0"/>
            </a:br>
            <a:r>
              <a:rPr lang="en-US" dirty="0" smtClean="0"/>
              <a:t>Principle of Negligibility</a:t>
            </a:r>
            <a:endParaRPr lang="en-US" dirty="0"/>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26</a:t>
            </a:fld>
            <a:endParaRPr lang="en-US" sz="1000" b="1" kern="1200" dirty="0">
              <a:solidFill>
                <a:srgbClr val="003F69"/>
              </a:solidFill>
              <a:latin typeface="Arial" charset="0"/>
              <a:ea typeface="ＭＳ Ｐゴシック" pitchFamily="1" charset="-128"/>
              <a:cs typeface="+mn-cs"/>
            </a:endParaRPr>
          </a:p>
        </p:txBody>
      </p:sp>
      <p:sp>
        <p:nvSpPr>
          <p:cNvPr id="5" name="Rectangle 1"/>
          <p:cNvSpPr>
            <a:spLocks noGrp="1" noChangeArrowheads="1"/>
          </p:cNvSpPr>
          <p:nvPr>
            <p:ph idx="1"/>
          </p:nvPr>
        </p:nvSpPr>
        <p:spPr bwMode="auto">
          <a:xfrm>
            <a:off x="610667" y="1566237"/>
            <a:ext cx="8014717" cy="3662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Arial Unicode MS" panose="020B0604020202020204" pitchFamily="34" charset="-128"/>
                <a:ea typeface="Calibri" panose="020F0502020204030204" pitchFamily="34" charset="0"/>
                <a:cs typeface="Courier New" panose="02070309020205020404" pitchFamily="49" charset="0"/>
              </a:rPr>
              <a:t>A large part of the neglect and suspicion of mathematical methods in [biology] is due to an ingrained and deep-seated belief that </a:t>
            </a:r>
            <a:r>
              <a:rPr lang="en-US" altLang="en-US" sz="1400" dirty="0" smtClean="0">
                <a:latin typeface="Arial Unicode MS" panose="020B0604020202020204" pitchFamily="34" charset="-128"/>
                <a:ea typeface="Calibri" panose="020F0502020204030204" pitchFamily="34" charset="0"/>
                <a:cs typeface="Courier New" panose="02070309020205020404" pitchFamily="49" charset="0"/>
              </a:rPr>
              <a:t>… </a:t>
            </a:r>
            <a:r>
              <a:rPr kumimoji="0" lang="en-US" altLang="en-US" sz="1400" b="0" i="0" u="none" strike="noStrike" cap="none" normalizeH="0" baseline="0" dirty="0" smtClean="0">
                <a:ln>
                  <a:noFill/>
                </a:ln>
                <a:solidFill>
                  <a:schemeClr val="tx1"/>
                </a:solidFill>
                <a:effectLst/>
                <a:latin typeface="Arial Unicode MS" panose="020B0604020202020204" pitchFamily="34" charset="-128"/>
                <a:ea typeface="Calibri" panose="020F0502020204030204" pitchFamily="34" charset="0"/>
                <a:cs typeface="Courier New" panose="02070309020205020404" pitchFamily="49" charset="0"/>
              </a:rPr>
              <a:t>the details in which the figure differs from its mathematical prototype are more important and more interesting than the features in which it agrees; and even that the peculiar aesthetic pleasure with which we regard a living thing is somehow bound up with the departure from mathematical regularity which it manifests as a peculiar attribute of life. This view seems to me to involve a misapprehension.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latin typeface="Arial Unicode MS" panose="020B0604020202020204" pitchFamily="34" charset="-128"/>
              <a:ea typeface="Calibri" panose="020F0502020204030204" pitchFamily="34"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Arial Unicode MS" panose="020B0604020202020204" pitchFamily="34" charset="-128"/>
                <a:ea typeface="Calibri" panose="020F0502020204030204" pitchFamily="34" charset="0"/>
                <a:cs typeface="Courier New" panose="02070309020205020404" pitchFamily="49" charset="0"/>
              </a:rPr>
              <a:t>The mathematician knows better than we do the value of an approximate result. The child's skipping-rope is but an approximation to Huygens's catenary curve — but in the catenary curve lies the whole gist of the matter. We may be dismayed too easily by contingencies which are nothing short of irrelevant compared to the main issue ; there is a principle of negligibility. Someone has said that if </a:t>
            </a:r>
            <a:r>
              <a:rPr kumimoji="0" lang="en-US" altLang="en-US" sz="1400" b="0" i="0" u="none" strike="noStrike" cap="none" normalizeH="0" baseline="0" dirty="0" err="1" smtClean="0">
                <a:ln>
                  <a:noFill/>
                </a:ln>
                <a:solidFill>
                  <a:schemeClr val="tx1"/>
                </a:solidFill>
                <a:effectLst/>
                <a:latin typeface="Arial Unicode MS" panose="020B0604020202020204" pitchFamily="34" charset="-128"/>
                <a:ea typeface="Calibri" panose="020F0502020204030204" pitchFamily="34" charset="0"/>
                <a:cs typeface="Courier New" panose="02070309020205020404" pitchFamily="49" charset="0"/>
              </a:rPr>
              <a:t>Tycho</a:t>
            </a:r>
            <a:r>
              <a:rPr kumimoji="0" lang="en-US" altLang="en-US" sz="1400" b="0" i="0" u="none" strike="noStrike" cap="none" normalizeH="0" baseline="0" dirty="0" smtClean="0">
                <a:ln>
                  <a:noFill/>
                </a:ln>
                <a:solidFill>
                  <a:schemeClr val="tx1"/>
                </a:solidFill>
                <a:effectLst/>
                <a:latin typeface="Arial Unicode MS" panose="020B0604020202020204" pitchFamily="34" charset="-128"/>
                <a:ea typeface="Calibri" panose="020F0502020204030204" pitchFamily="34" charset="0"/>
                <a:cs typeface="Courier New" panose="02070309020205020404" pitchFamily="49" charset="0"/>
              </a:rPr>
              <a:t> Brahe's instruments had been ten times as exact there would have been no Kepler, no Newton, and no astronomy. </a:t>
            </a:r>
            <a:endParaRPr kumimoji="0" lang="en-US" altLang="en-US" sz="1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smtClean="0">
              <a:ln>
                <a:noFill/>
              </a:ln>
              <a:solidFill>
                <a:schemeClr val="tx1"/>
              </a:solidFill>
              <a:effectLst/>
              <a:latin typeface="Arial Unicode MS" panose="020B0604020202020204" pitchFamily="34" charset="-128"/>
              <a:ea typeface="Calibri" panose="020F0502020204030204" pitchFamily="34"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smtClean="0">
                <a:latin typeface="Arial Unicode MS" panose="020B0604020202020204" pitchFamily="34" charset="-128"/>
                <a:ea typeface="Calibri" panose="020F0502020204030204" pitchFamily="34" charset="0"/>
                <a:cs typeface="Courier New" panose="02070309020205020404" pitchFamily="49" charset="0"/>
              </a:rPr>
              <a:t>Principle of </a:t>
            </a:r>
            <a:r>
              <a:rPr kumimoji="0" lang="en-US" altLang="en-US" sz="1400" b="0" i="0" u="none" strike="noStrike" cap="none" normalizeH="0" baseline="0" dirty="0" smtClean="0">
                <a:ln>
                  <a:noFill/>
                </a:ln>
                <a:solidFill>
                  <a:schemeClr val="tx1"/>
                </a:solidFill>
                <a:effectLst/>
                <a:latin typeface="Arial Unicode MS" panose="020B0604020202020204" pitchFamily="34" charset="-128"/>
                <a:ea typeface="Calibri" panose="020F0502020204030204" pitchFamily="34" charset="0"/>
                <a:cs typeface="Courier New" panose="02070309020205020404" pitchFamily="49" charset="0"/>
              </a:rPr>
              <a:t>Negligibility,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smtClean="0">
                <a:latin typeface="Arial Unicode MS" panose="020B0604020202020204" pitchFamily="34" charset="-128"/>
                <a:ea typeface="Calibri" panose="020F0502020204030204" pitchFamily="34" charset="0"/>
                <a:cs typeface="Courier New" panose="02070309020205020404" pitchFamily="49" charset="0"/>
              </a:rPr>
              <a:t>On Growth and Form p. 1</a:t>
            </a:r>
            <a:r>
              <a:rPr kumimoji="0" lang="en-US" altLang="en-US" sz="1400" b="0" i="0" u="none" strike="noStrike" cap="none" normalizeH="0" baseline="0" dirty="0" smtClean="0">
                <a:ln>
                  <a:noFill/>
                </a:ln>
                <a:solidFill>
                  <a:schemeClr val="tx1"/>
                </a:solidFill>
                <a:effectLst/>
                <a:latin typeface="Arial Unicode MS" panose="020B0604020202020204" pitchFamily="34" charset="-128"/>
                <a:ea typeface="Calibri" panose="020F0502020204030204" pitchFamily="34" charset="0"/>
                <a:cs typeface="Courier New" panose="02070309020205020404" pitchFamily="49" charset="0"/>
              </a:rPr>
              <a:t>029</a:t>
            </a:r>
            <a:r>
              <a:rPr kumimoji="0" lang="en-US" altLang="en-US" sz="1400" b="0" i="0" u="none" strike="noStrike" cap="none" normalizeH="0" baseline="0" dirty="0" smtClean="0">
                <a:ln>
                  <a:noFill/>
                </a:ln>
                <a:solidFill>
                  <a:schemeClr val="tx1"/>
                </a:solidFill>
                <a:effectLst/>
              </a:rPr>
              <a:t> </a:t>
            </a:r>
            <a:endParaRPr kumimoji="0" lang="en-US" altLang="en-US"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Arial Unicode MS" panose="020B0604020202020204" pitchFamily="34" charset="-128"/>
                <a:ea typeface="Calibri" panose="020F0502020204030204" pitchFamily="34" charset="0"/>
                <a:cs typeface="Courier New" panose="02070309020205020404" pitchFamily="49" charset="0"/>
              </a:rPr>
              <a:t>ROWTH AND FORM </a:t>
            </a:r>
            <a:endParaRPr kumimoji="0" lang="en-US" altLang="en-US" sz="1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0216725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Syndrome Definition</a:t>
            </a:r>
            <a:endParaRPr lang="en-US" dirty="0"/>
          </a:p>
        </p:txBody>
      </p:sp>
      <p:sp>
        <p:nvSpPr>
          <p:cNvPr id="3" name="Content Placeholder 2"/>
          <p:cNvSpPr>
            <a:spLocks noGrp="1"/>
          </p:cNvSpPr>
          <p:nvPr>
            <p:ph idx="1"/>
          </p:nvPr>
        </p:nvSpPr>
        <p:spPr>
          <a:xfrm>
            <a:off x="698500" y="1511300"/>
            <a:ext cx="7848600" cy="3314700"/>
          </a:xfrm>
        </p:spPr>
        <p:txBody>
          <a:bodyPr/>
          <a:lstStyle/>
          <a:p>
            <a:r>
              <a:rPr lang="en-US" dirty="0" smtClean="0"/>
              <a:t>A </a:t>
            </a:r>
            <a:r>
              <a:rPr lang="en-US" b="1" dirty="0"/>
              <a:t>syndrome</a:t>
            </a:r>
            <a:r>
              <a:rPr lang="en-US" dirty="0"/>
              <a:t> is a set of </a:t>
            </a:r>
            <a:r>
              <a:rPr lang="en-US" dirty="0">
                <a:hlinkClick r:id="rId2" tooltip="Medical sign"/>
              </a:rPr>
              <a:t>medical signs</a:t>
            </a:r>
            <a:r>
              <a:rPr lang="en-US" dirty="0"/>
              <a:t> and </a:t>
            </a:r>
            <a:r>
              <a:rPr lang="en-US" dirty="0">
                <a:hlinkClick r:id="rId3" tooltip="Symptom"/>
              </a:rPr>
              <a:t>symptoms</a:t>
            </a:r>
            <a:r>
              <a:rPr lang="en-US" dirty="0"/>
              <a:t> that are correlated with each other and, often, with a specific </a:t>
            </a:r>
            <a:r>
              <a:rPr lang="en-US" dirty="0">
                <a:hlinkClick r:id="rId4" tooltip="Disease"/>
              </a:rPr>
              <a:t>disease</a:t>
            </a:r>
            <a:r>
              <a:rPr lang="en-US" dirty="0"/>
              <a:t>. The word derives from the </a:t>
            </a:r>
            <a:r>
              <a:rPr lang="en-US" dirty="0">
                <a:hlinkClick r:id="rId5" tooltip="Greek language"/>
              </a:rPr>
              <a:t>Greek</a:t>
            </a:r>
            <a:r>
              <a:rPr lang="en-US" dirty="0"/>
              <a:t> </a:t>
            </a:r>
            <a:r>
              <a:rPr lang="en-US" dirty="0" err="1"/>
              <a:t>σύνδρομον</a:t>
            </a:r>
            <a:r>
              <a:rPr lang="en-US" dirty="0"/>
              <a:t>, meaning "concurrence".</a:t>
            </a:r>
            <a:r>
              <a:rPr lang="en-US" baseline="30000" dirty="0">
                <a:hlinkClick r:id="rId6"/>
              </a:rPr>
              <a:t>[1]</a:t>
            </a:r>
            <a:r>
              <a:rPr lang="en-US" dirty="0"/>
              <a:t> In some instances a syndrome is so closely correlated with a </a:t>
            </a:r>
            <a:r>
              <a:rPr lang="en-US" dirty="0">
                <a:hlinkClick r:id="rId7" tooltip="Pathogenesis"/>
              </a:rPr>
              <a:t>pathogenesis</a:t>
            </a:r>
            <a:r>
              <a:rPr lang="en-US" dirty="0"/>
              <a:t> or </a:t>
            </a:r>
            <a:r>
              <a:rPr lang="en-US" dirty="0">
                <a:hlinkClick r:id="rId8" tooltip="Etiology (medicine)"/>
              </a:rPr>
              <a:t>etiology</a:t>
            </a:r>
            <a:r>
              <a:rPr lang="en-US" dirty="0"/>
              <a:t> that </a:t>
            </a:r>
            <a:r>
              <a:rPr lang="en-US" dirty="0">
                <a:hlinkClick r:id="rId9" tooltip="Disease"/>
              </a:rPr>
              <a:t>the words </a:t>
            </a:r>
            <a:r>
              <a:rPr lang="en-US" i="1" dirty="0">
                <a:hlinkClick r:id="rId9" tooltip="Disease"/>
              </a:rPr>
              <a:t>syndrome</a:t>
            </a:r>
            <a:r>
              <a:rPr lang="en-US" dirty="0">
                <a:hlinkClick r:id="rId9" tooltip="Disease"/>
              </a:rPr>
              <a:t>, </a:t>
            </a:r>
            <a:r>
              <a:rPr lang="en-US" i="1" dirty="0">
                <a:hlinkClick r:id="rId9" tooltip="Disease"/>
              </a:rPr>
              <a:t>disease</a:t>
            </a:r>
            <a:r>
              <a:rPr lang="en-US" dirty="0">
                <a:hlinkClick r:id="rId9" tooltip="Disease"/>
              </a:rPr>
              <a:t>, and </a:t>
            </a:r>
            <a:r>
              <a:rPr lang="en-US" i="1" dirty="0">
                <a:hlinkClick r:id="rId9" tooltip="Disease"/>
              </a:rPr>
              <a:t>disorder</a:t>
            </a:r>
            <a:r>
              <a:rPr lang="en-US" dirty="0"/>
              <a:t> end up being used interchangeably for them</a:t>
            </a:r>
            <a:r>
              <a:rPr lang="en-US" dirty="0" smtClean="0"/>
              <a:t>.</a:t>
            </a:r>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3</a:t>
            </a:fld>
            <a:endParaRPr lang="en-US" sz="1000" b="1" kern="1200" dirty="0">
              <a:solidFill>
                <a:srgbClr val="003F69"/>
              </a:solidFill>
              <a:latin typeface="Arial" charset="0"/>
              <a:ea typeface="ＭＳ Ｐゴシック" pitchFamily="1" charset="-128"/>
              <a:cs typeface="+mn-cs"/>
            </a:endParaRPr>
          </a:p>
        </p:txBody>
      </p:sp>
    </p:spTree>
    <p:extLst>
      <p:ext uri="{BB962C8B-B14F-4D97-AF65-F5344CB8AC3E}">
        <p14:creationId xmlns:p14="http://schemas.microsoft.com/office/powerpoint/2010/main" val="306883134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33600" y="533400"/>
            <a:ext cx="6324600" cy="203579"/>
          </a:xfrm>
        </p:spPr>
        <p:txBody>
          <a:bodyPr/>
          <a:lstStyle/>
          <a:p>
            <a:r>
              <a:rPr lang="en-US" dirty="0" smtClean="0"/>
              <a:t>Down Syndrome </a:t>
            </a:r>
            <a:r>
              <a:rPr lang="en-US" dirty="0" smtClean="0"/>
              <a:t>Features</a:t>
            </a:r>
            <a:br>
              <a:rPr lang="en-US" dirty="0" smtClean="0"/>
            </a:br>
            <a:r>
              <a:rPr lang="en-US" sz="1800" dirty="0" smtClean="0"/>
              <a:t>Cause: full or partial extra coy of Chromosome 21</a:t>
            </a:r>
            <a:endParaRPr lang="en-US" sz="1800" dirty="0"/>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4</a:t>
            </a:fld>
            <a:endParaRPr lang="en-US" sz="1000" b="1" kern="1200" dirty="0">
              <a:solidFill>
                <a:srgbClr val="003F69"/>
              </a:solidFill>
              <a:latin typeface="Arial" charset="0"/>
              <a:ea typeface="ＭＳ Ｐゴシック" pitchFamily="1" charset="-128"/>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612366852"/>
              </p:ext>
            </p:extLst>
          </p:nvPr>
        </p:nvGraphicFramePr>
        <p:xfrm>
          <a:off x="367554" y="1528484"/>
          <a:ext cx="8471644" cy="3776174"/>
        </p:xfrm>
        <a:graphic>
          <a:graphicData uri="http://schemas.openxmlformats.org/drawingml/2006/table">
            <a:tbl>
              <a:tblPr/>
              <a:tblGrid>
                <a:gridCol w="2823884"/>
                <a:gridCol w="1411938"/>
                <a:gridCol w="2886530"/>
                <a:gridCol w="1349292"/>
              </a:tblGrid>
              <a:tr h="274320">
                <a:tc>
                  <a:txBody>
                    <a:bodyPr/>
                    <a:lstStyle/>
                    <a:p>
                      <a:r>
                        <a:rPr lang="en-US" sz="1400" b="1" dirty="0"/>
                        <a:t>Characteristics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a:t>Percentage</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t>Characteristics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b="1" dirty="0"/>
                        <a:t>Percentage</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dirty="0"/>
                        <a:t>Mental impairment</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99</a:t>
                      </a:r>
                      <a:r>
                        <a:rPr lang="en-US" sz="1400" dirty="0" smtClean="0"/>
                        <a:t>%</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a:t>Abnormal teeth</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60</a:t>
                      </a:r>
                      <a:r>
                        <a:rPr lang="en-US" sz="1400" dirty="0" smtClean="0"/>
                        <a:t>%</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a:t>Stunted growth</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90%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Slanted eyes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60%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dirty="0"/>
                        <a:t>Umbilical hernia</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90%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FF0000"/>
                          </a:solidFill>
                        </a:rPr>
                        <a:t>Shortened hands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60%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a:t>Increased skin back of neck</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80%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Short neck</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60%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dirty="0"/>
                        <a:t>Low muscle tone</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80%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Obstructive sleep apnea</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60%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dirty="0"/>
                        <a:t>Narrow roof of mouth</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76%</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Bent fifth finger tip</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57%</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dirty="0"/>
                        <a:t>Flat head</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75%</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Brushfield spots in the iris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56%</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a:t>Flexible ligaments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75%</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Single transverse palmar crease</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53%</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a:t>Large tongue</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75%</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a:t>Protruding tongue</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47%</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dirty="0"/>
                        <a:t>Abnormal outer ears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70%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Congenital heart disease</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40%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a:t>Flattened nose</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68%</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Strabismus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a:t>
                      </a:r>
                      <a:r>
                        <a:rPr lang="en-US" sz="1400" dirty="0" smtClean="0"/>
                        <a:t>35%</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a:txBody>
                    <a:bodyPr/>
                    <a:lstStyle/>
                    <a:p>
                      <a:r>
                        <a:rPr lang="en-US" sz="1400" dirty="0"/>
                        <a:t>Separation of first and second toes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68%</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Undescended testicles</a:t>
                      </a:r>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smtClean="0"/>
                        <a:t>20%</a:t>
                      </a:r>
                      <a:endParaRPr lang="en-US" sz="1400" dirty="0"/>
                    </a:p>
                  </a:txBody>
                  <a:tcPr marL="57615" marR="57615" marT="28807" marB="288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3452852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71700" y="533400"/>
            <a:ext cx="6845300" cy="133349"/>
          </a:xfrm>
        </p:spPr>
        <p:txBody>
          <a:bodyPr/>
          <a:lstStyle/>
          <a:p>
            <a:r>
              <a:rPr lang="en-US" dirty="0" smtClean="0"/>
              <a:t>Defining Syndrome</a:t>
            </a:r>
            <a:br>
              <a:rPr lang="en-US" dirty="0" smtClean="0"/>
            </a:br>
            <a:r>
              <a:rPr lang="en-US" sz="2000" dirty="0" smtClean="0"/>
              <a:t>Group of effects often co-occurring with same cause</a:t>
            </a:r>
            <a:br>
              <a:rPr lang="en-US" sz="2000" dirty="0" smtClean="0"/>
            </a:br>
            <a:r>
              <a:rPr lang="en-US" sz="2000" dirty="0" smtClean="0"/>
              <a:t>One effect can be part of multiple syndromes</a:t>
            </a:r>
            <a:endParaRPr lang="en-US" sz="2000" dirty="0"/>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5</a:t>
            </a:fld>
            <a:endParaRPr lang="en-US" sz="1000" b="1" kern="1200" dirty="0">
              <a:solidFill>
                <a:srgbClr val="003F69"/>
              </a:solidFill>
              <a:latin typeface="Arial" charset="0"/>
              <a:ea typeface="ＭＳ Ｐゴシック" pitchFamily="1" charset="-128"/>
              <a:cs typeface="+mn-cs"/>
            </a:endParaRPr>
          </a:p>
        </p:txBody>
      </p:sp>
      <p:sp>
        <p:nvSpPr>
          <p:cNvPr id="6" name="Oval 5"/>
          <p:cNvSpPr/>
          <p:nvPr/>
        </p:nvSpPr>
        <p:spPr bwMode="auto">
          <a:xfrm>
            <a:off x="2235200" y="2730500"/>
            <a:ext cx="457200" cy="457200"/>
          </a:xfrm>
          <a:prstGeom prst="ellipse">
            <a:avLst/>
          </a:prstGeom>
          <a:solidFill>
            <a:srgbClr val="28F82D"/>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7" name="Oval 6"/>
          <p:cNvSpPr/>
          <p:nvPr/>
        </p:nvSpPr>
        <p:spPr bwMode="auto">
          <a:xfrm>
            <a:off x="2197100" y="4330700"/>
            <a:ext cx="457200" cy="457200"/>
          </a:xfrm>
          <a:prstGeom prst="ellipse">
            <a:avLst/>
          </a:prstGeom>
          <a:solidFill>
            <a:srgbClr val="00FFCC"/>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9" name="Oval 8"/>
          <p:cNvSpPr/>
          <p:nvPr/>
        </p:nvSpPr>
        <p:spPr bwMode="auto">
          <a:xfrm>
            <a:off x="4953000" y="1806575"/>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0" name="Oval 9"/>
          <p:cNvSpPr/>
          <p:nvPr/>
        </p:nvSpPr>
        <p:spPr bwMode="auto">
          <a:xfrm>
            <a:off x="4927600" y="2473324"/>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1" name="Oval 10"/>
          <p:cNvSpPr/>
          <p:nvPr/>
        </p:nvSpPr>
        <p:spPr bwMode="auto">
          <a:xfrm>
            <a:off x="4953000" y="5664200"/>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2" name="Oval 11"/>
          <p:cNvSpPr/>
          <p:nvPr/>
        </p:nvSpPr>
        <p:spPr bwMode="auto">
          <a:xfrm>
            <a:off x="4953000" y="3140074"/>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3" name="Oval 12"/>
          <p:cNvSpPr/>
          <p:nvPr/>
        </p:nvSpPr>
        <p:spPr bwMode="auto">
          <a:xfrm>
            <a:off x="4953000" y="5054600"/>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4" name="Oval 13"/>
          <p:cNvSpPr/>
          <p:nvPr/>
        </p:nvSpPr>
        <p:spPr bwMode="auto">
          <a:xfrm>
            <a:off x="4953000" y="4445000"/>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5" name="Oval 14"/>
          <p:cNvSpPr/>
          <p:nvPr/>
        </p:nvSpPr>
        <p:spPr bwMode="auto">
          <a:xfrm>
            <a:off x="4927600" y="3792538"/>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17" name="Elbow Connector 16"/>
          <p:cNvCxnSpPr>
            <a:stCxn id="7" idx="6"/>
            <a:endCxn id="11" idx="2"/>
          </p:cNvCxnSpPr>
          <p:nvPr/>
        </p:nvCxnSpPr>
        <p:spPr bwMode="auto">
          <a:xfrm>
            <a:off x="2654300" y="4559300"/>
            <a:ext cx="2298700" cy="1333500"/>
          </a:xfrm>
          <a:prstGeom prst="curvedConnector3">
            <a:avLst/>
          </a:prstGeom>
          <a:noFill/>
          <a:ln w="25400" cap="flat" cmpd="sng" algn="ctr">
            <a:solidFill>
              <a:schemeClr val="tx1"/>
            </a:solidFill>
            <a:prstDash val="solid"/>
            <a:round/>
            <a:headEnd type="none" w="med" len="med"/>
            <a:tailEnd type="triangle"/>
          </a:ln>
          <a:effectLst/>
        </p:spPr>
      </p:cxnSp>
      <p:cxnSp>
        <p:nvCxnSpPr>
          <p:cNvPr id="18" name="Elbow Connector 16"/>
          <p:cNvCxnSpPr>
            <a:stCxn id="6" idx="6"/>
            <a:endCxn id="12" idx="2"/>
          </p:cNvCxnSpPr>
          <p:nvPr/>
        </p:nvCxnSpPr>
        <p:spPr bwMode="auto">
          <a:xfrm>
            <a:off x="2692400" y="2959100"/>
            <a:ext cx="2260600" cy="409574"/>
          </a:xfrm>
          <a:prstGeom prst="curvedConnector3">
            <a:avLst/>
          </a:prstGeom>
          <a:noFill/>
          <a:ln w="25400" cap="flat" cmpd="sng" algn="ctr">
            <a:solidFill>
              <a:schemeClr val="tx1"/>
            </a:solidFill>
            <a:prstDash val="solid"/>
            <a:round/>
            <a:headEnd type="none" w="med" len="med"/>
            <a:tailEnd type="triangle"/>
          </a:ln>
          <a:effectLst/>
        </p:spPr>
      </p:cxnSp>
      <p:cxnSp>
        <p:nvCxnSpPr>
          <p:cNvPr id="19" name="Elbow Connector 16"/>
          <p:cNvCxnSpPr>
            <a:stCxn id="7" idx="6"/>
            <a:endCxn id="15" idx="2"/>
          </p:cNvCxnSpPr>
          <p:nvPr/>
        </p:nvCxnSpPr>
        <p:spPr bwMode="auto">
          <a:xfrm flipV="1">
            <a:off x="2654300" y="4021138"/>
            <a:ext cx="2273300" cy="538162"/>
          </a:xfrm>
          <a:prstGeom prst="curvedConnector3">
            <a:avLst/>
          </a:prstGeom>
          <a:noFill/>
          <a:ln w="25400" cap="flat" cmpd="sng" algn="ctr">
            <a:solidFill>
              <a:schemeClr val="tx1"/>
            </a:solidFill>
            <a:prstDash val="solid"/>
            <a:round/>
            <a:headEnd type="none" w="med" len="med"/>
            <a:tailEnd type="triangle"/>
          </a:ln>
          <a:effectLst/>
        </p:spPr>
      </p:cxnSp>
      <p:cxnSp>
        <p:nvCxnSpPr>
          <p:cNvPr id="20" name="Elbow Connector 16"/>
          <p:cNvCxnSpPr>
            <a:stCxn id="7" idx="6"/>
            <a:endCxn id="12" idx="2"/>
          </p:cNvCxnSpPr>
          <p:nvPr/>
        </p:nvCxnSpPr>
        <p:spPr bwMode="auto">
          <a:xfrm flipV="1">
            <a:off x="2654300" y="3368674"/>
            <a:ext cx="2298700" cy="1190626"/>
          </a:xfrm>
          <a:prstGeom prst="curvedConnector3">
            <a:avLst/>
          </a:prstGeom>
          <a:noFill/>
          <a:ln w="25400" cap="flat" cmpd="sng" algn="ctr">
            <a:solidFill>
              <a:schemeClr val="tx1"/>
            </a:solidFill>
            <a:prstDash val="solid"/>
            <a:round/>
            <a:headEnd type="none" w="med" len="med"/>
            <a:tailEnd type="triangle"/>
          </a:ln>
          <a:effectLst/>
        </p:spPr>
      </p:cxnSp>
      <p:cxnSp>
        <p:nvCxnSpPr>
          <p:cNvPr id="21" name="Elbow Connector 16"/>
          <p:cNvCxnSpPr>
            <a:stCxn id="6" idx="6"/>
            <a:endCxn id="10" idx="2"/>
          </p:cNvCxnSpPr>
          <p:nvPr/>
        </p:nvCxnSpPr>
        <p:spPr bwMode="auto">
          <a:xfrm flipV="1">
            <a:off x="2692400" y="2701924"/>
            <a:ext cx="2235200" cy="257176"/>
          </a:xfrm>
          <a:prstGeom prst="curvedConnector3">
            <a:avLst>
              <a:gd name="adj1" fmla="val 50000"/>
            </a:avLst>
          </a:prstGeom>
          <a:noFill/>
          <a:ln w="25400" cap="flat" cmpd="sng" algn="ctr">
            <a:solidFill>
              <a:schemeClr val="tx1"/>
            </a:solidFill>
            <a:prstDash val="solid"/>
            <a:round/>
            <a:headEnd type="none" w="med" len="med"/>
            <a:tailEnd type="triangle"/>
          </a:ln>
          <a:effectLst/>
        </p:spPr>
      </p:cxnSp>
      <p:cxnSp>
        <p:nvCxnSpPr>
          <p:cNvPr id="22" name="Elbow Connector 16"/>
          <p:cNvCxnSpPr>
            <a:stCxn id="6" idx="6"/>
            <a:endCxn id="9" idx="2"/>
          </p:cNvCxnSpPr>
          <p:nvPr/>
        </p:nvCxnSpPr>
        <p:spPr bwMode="auto">
          <a:xfrm flipV="1">
            <a:off x="2692400" y="2035175"/>
            <a:ext cx="2260600" cy="923925"/>
          </a:xfrm>
          <a:prstGeom prst="curvedConnector3">
            <a:avLst>
              <a:gd name="adj1" fmla="val 50000"/>
            </a:avLst>
          </a:prstGeom>
          <a:noFill/>
          <a:ln w="25400" cap="flat" cmpd="sng" algn="ctr">
            <a:solidFill>
              <a:schemeClr val="tx1"/>
            </a:solidFill>
            <a:prstDash val="solid"/>
            <a:round/>
            <a:headEnd type="none" w="med" len="med"/>
            <a:tailEnd type="triangle"/>
          </a:ln>
          <a:effectLst/>
        </p:spPr>
      </p:cxnSp>
      <p:cxnSp>
        <p:nvCxnSpPr>
          <p:cNvPr id="33" name="Elbow Connector 16"/>
          <p:cNvCxnSpPr>
            <a:stCxn id="7" idx="6"/>
            <a:endCxn id="13" idx="2"/>
          </p:cNvCxnSpPr>
          <p:nvPr/>
        </p:nvCxnSpPr>
        <p:spPr bwMode="auto">
          <a:xfrm>
            <a:off x="2654300" y="4559300"/>
            <a:ext cx="2298700" cy="723900"/>
          </a:xfrm>
          <a:prstGeom prst="curvedConnector3">
            <a:avLst/>
          </a:prstGeom>
          <a:noFill/>
          <a:ln w="25400" cap="flat" cmpd="sng" algn="ctr">
            <a:solidFill>
              <a:schemeClr val="tx1"/>
            </a:solidFill>
            <a:prstDash val="solid"/>
            <a:round/>
            <a:headEnd type="none" w="med" len="med"/>
            <a:tailEnd type="triangle"/>
          </a:ln>
          <a:effectLst/>
        </p:spPr>
      </p:cxnSp>
      <p:cxnSp>
        <p:nvCxnSpPr>
          <p:cNvPr id="34" name="Elbow Connector 16"/>
          <p:cNvCxnSpPr>
            <a:stCxn id="7" idx="6"/>
            <a:endCxn id="14" idx="2"/>
          </p:cNvCxnSpPr>
          <p:nvPr/>
        </p:nvCxnSpPr>
        <p:spPr bwMode="auto">
          <a:xfrm>
            <a:off x="2654300" y="4559300"/>
            <a:ext cx="2298700" cy="114300"/>
          </a:xfrm>
          <a:prstGeom prst="curvedConnector3">
            <a:avLst/>
          </a:prstGeom>
          <a:noFill/>
          <a:ln w="25400" cap="flat" cmpd="sng" algn="ctr">
            <a:solidFill>
              <a:schemeClr val="tx1"/>
            </a:solidFill>
            <a:prstDash val="solid"/>
            <a:round/>
            <a:headEnd type="none" w="med" len="med"/>
            <a:tailEnd type="triangle"/>
          </a:ln>
          <a:effectLst/>
        </p:spPr>
      </p:cxnSp>
      <p:sp>
        <p:nvSpPr>
          <p:cNvPr id="39" name="Oval 38"/>
          <p:cNvSpPr/>
          <p:nvPr/>
        </p:nvSpPr>
        <p:spPr bwMode="auto">
          <a:xfrm>
            <a:off x="4559300" y="1390650"/>
            <a:ext cx="1168400" cy="2344738"/>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40" name="Oval 39"/>
          <p:cNvSpPr/>
          <p:nvPr/>
        </p:nvSpPr>
        <p:spPr bwMode="auto">
          <a:xfrm>
            <a:off x="4597400" y="2987676"/>
            <a:ext cx="1168400" cy="3328193"/>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41" name="TextBox 40"/>
          <p:cNvSpPr txBox="1"/>
          <p:nvPr/>
        </p:nvSpPr>
        <p:spPr>
          <a:xfrm>
            <a:off x="1628847" y="5226050"/>
            <a:ext cx="1593706" cy="400110"/>
          </a:xfrm>
          <a:prstGeom prst="rect">
            <a:avLst/>
          </a:prstGeom>
          <a:noFill/>
        </p:spPr>
        <p:txBody>
          <a:bodyPr wrap="none" rtlCol="0">
            <a:spAutoFit/>
          </a:bodyPr>
          <a:lstStyle/>
          <a:p>
            <a:r>
              <a:rPr lang="en-US" dirty="0" smtClean="0"/>
              <a:t>Cause / MIE</a:t>
            </a:r>
            <a:endParaRPr lang="en-US" dirty="0"/>
          </a:p>
        </p:txBody>
      </p:sp>
      <p:sp>
        <p:nvSpPr>
          <p:cNvPr id="42" name="TextBox 41"/>
          <p:cNvSpPr txBox="1"/>
          <p:nvPr/>
        </p:nvSpPr>
        <p:spPr>
          <a:xfrm>
            <a:off x="4764563" y="6401564"/>
            <a:ext cx="834074" cy="400110"/>
          </a:xfrm>
          <a:prstGeom prst="rect">
            <a:avLst/>
          </a:prstGeom>
          <a:noFill/>
        </p:spPr>
        <p:txBody>
          <a:bodyPr wrap="none" rtlCol="0">
            <a:spAutoFit/>
          </a:bodyPr>
          <a:lstStyle/>
          <a:p>
            <a:r>
              <a:rPr lang="en-US" dirty="0" smtClean="0"/>
              <a:t>Effect</a:t>
            </a:r>
            <a:endParaRPr lang="en-US" dirty="0"/>
          </a:p>
        </p:txBody>
      </p:sp>
      <p:sp>
        <p:nvSpPr>
          <p:cNvPr id="43" name="TextBox 42"/>
          <p:cNvSpPr txBox="1"/>
          <p:nvPr/>
        </p:nvSpPr>
        <p:spPr>
          <a:xfrm>
            <a:off x="5831363" y="2043908"/>
            <a:ext cx="1581138" cy="400110"/>
          </a:xfrm>
          <a:prstGeom prst="rect">
            <a:avLst/>
          </a:prstGeom>
          <a:noFill/>
        </p:spPr>
        <p:txBody>
          <a:bodyPr wrap="none" rtlCol="0">
            <a:spAutoFit/>
          </a:bodyPr>
          <a:lstStyle/>
          <a:p>
            <a:r>
              <a:rPr lang="en-US" dirty="0" smtClean="0"/>
              <a:t>Syndrome A</a:t>
            </a:r>
            <a:endParaRPr lang="en-US" dirty="0"/>
          </a:p>
        </p:txBody>
      </p:sp>
      <p:sp>
        <p:nvSpPr>
          <p:cNvPr id="44" name="TextBox 43"/>
          <p:cNvSpPr txBox="1"/>
          <p:nvPr/>
        </p:nvSpPr>
        <p:spPr>
          <a:xfrm>
            <a:off x="5831363" y="4451717"/>
            <a:ext cx="1581138" cy="400110"/>
          </a:xfrm>
          <a:prstGeom prst="rect">
            <a:avLst/>
          </a:prstGeom>
          <a:noFill/>
        </p:spPr>
        <p:txBody>
          <a:bodyPr wrap="none" rtlCol="0">
            <a:spAutoFit/>
          </a:bodyPr>
          <a:lstStyle/>
          <a:p>
            <a:r>
              <a:rPr lang="en-US" dirty="0" smtClean="0"/>
              <a:t>Syndrome B</a:t>
            </a:r>
            <a:endParaRPr lang="en-US" dirty="0"/>
          </a:p>
        </p:txBody>
      </p:sp>
      <p:sp>
        <p:nvSpPr>
          <p:cNvPr id="45" name="Rectangle 44"/>
          <p:cNvSpPr/>
          <p:nvPr/>
        </p:nvSpPr>
        <p:spPr bwMode="auto">
          <a:xfrm>
            <a:off x="10637" y="6082904"/>
            <a:ext cx="3227863" cy="93980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6894619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71700" y="533400"/>
            <a:ext cx="6845300" cy="133349"/>
          </a:xfrm>
        </p:spPr>
        <p:txBody>
          <a:bodyPr/>
          <a:lstStyle/>
          <a:p>
            <a:r>
              <a:rPr lang="en-US" dirty="0" smtClean="0"/>
              <a:t>Syndrome A or Syndrome B?</a:t>
            </a:r>
            <a:endParaRPr lang="en-US" sz="2000" dirty="0"/>
          </a:p>
        </p:txBody>
      </p:sp>
      <p:sp>
        <p:nvSpPr>
          <p:cNvPr id="4" name="Slide Number Placeholder 3"/>
          <p:cNvSpPr>
            <a:spLocks noGrp="1"/>
          </p:cNvSpPr>
          <p:nvPr>
            <p:ph type="sldNum" sz="quarter" idx="10"/>
          </p:nvPr>
        </p:nvSpPr>
        <p:spPr>
          <a:xfrm>
            <a:off x="7112000" y="6543645"/>
            <a:ext cx="1905000" cy="228600"/>
          </a:xfrm>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6</a:t>
            </a:fld>
            <a:endParaRPr lang="en-US" sz="1000" b="1" kern="1200" dirty="0">
              <a:solidFill>
                <a:srgbClr val="003F69"/>
              </a:solidFill>
              <a:latin typeface="Arial" charset="0"/>
              <a:ea typeface="ＭＳ Ｐゴシック" pitchFamily="1" charset="-128"/>
              <a:cs typeface="+mn-cs"/>
            </a:endParaRPr>
          </a:p>
        </p:txBody>
      </p:sp>
      <p:sp>
        <p:nvSpPr>
          <p:cNvPr id="6" name="Oval 5"/>
          <p:cNvSpPr/>
          <p:nvPr/>
        </p:nvSpPr>
        <p:spPr bwMode="auto">
          <a:xfrm>
            <a:off x="1041098" y="2730500"/>
            <a:ext cx="457200" cy="457200"/>
          </a:xfrm>
          <a:prstGeom prst="ellipse">
            <a:avLst/>
          </a:prstGeom>
          <a:solidFill>
            <a:srgbClr val="28F82D"/>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7" name="Oval 6"/>
          <p:cNvSpPr/>
          <p:nvPr/>
        </p:nvSpPr>
        <p:spPr bwMode="auto">
          <a:xfrm>
            <a:off x="1002998" y="4330700"/>
            <a:ext cx="457200" cy="457200"/>
          </a:xfrm>
          <a:prstGeom prst="ellipse">
            <a:avLst/>
          </a:prstGeom>
          <a:solidFill>
            <a:srgbClr val="00FFCC"/>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9" name="Oval 8"/>
          <p:cNvSpPr/>
          <p:nvPr/>
        </p:nvSpPr>
        <p:spPr bwMode="auto">
          <a:xfrm>
            <a:off x="3758898" y="1806575"/>
            <a:ext cx="457200" cy="457200"/>
          </a:xfrm>
          <a:prstGeom prst="ellipse">
            <a:avLst/>
          </a:prstGeom>
          <a:solidFill>
            <a:schemeClr val="bg1"/>
          </a:solidFill>
          <a:ln w="38100" cap="flat" cmpd="sng" algn="ctr">
            <a:solidFill>
              <a:schemeClr val="bg1">
                <a:lumMod val="85000"/>
              </a:scheme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0" name="Oval 9"/>
          <p:cNvSpPr/>
          <p:nvPr/>
        </p:nvSpPr>
        <p:spPr bwMode="auto">
          <a:xfrm>
            <a:off x="3733498" y="2473324"/>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1" name="Oval 10"/>
          <p:cNvSpPr/>
          <p:nvPr/>
        </p:nvSpPr>
        <p:spPr bwMode="auto">
          <a:xfrm>
            <a:off x="3758898" y="5664200"/>
            <a:ext cx="457200" cy="457200"/>
          </a:xfrm>
          <a:prstGeom prst="ellipse">
            <a:avLst/>
          </a:prstGeom>
          <a:solidFill>
            <a:schemeClr val="bg1"/>
          </a:solidFill>
          <a:ln w="38100" cap="flat" cmpd="sng" algn="ctr">
            <a:solidFill>
              <a:schemeClr val="bg1">
                <a:lumMod val="85000"/>
              </a:scheme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2" name="Oval 11"/>
          <p:cNvSpPr/>
          <p:nvPr/>
        </p:nvSpPr>
        <p:spPr bwMode="auto">
          <a:xfrm>
            <a:off x="3758898" y="3140074"/>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3" name="Oval 12"/>
          <p:cNvSpPr/>
          <p:nvPr/>
        </p:nvSpPr>
        <p:spPr bwMode="auto">
          <a:xfrm>
            <a:off x="3758898" y="5054600"/>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4" name="Oval 13"/>
          <p:cNvSpPr/>
          <p:nvPr/>
        </p:nvSpPr>
        <p:spPr bwMode="auto">
          <a:xfrm>
            <a:off x="3758898" y="4445000"/>
            <a:ext cx="457200" cy="457200"/>
          </a:xfrm>
          <a:prstGeom prst="ellipse">
            <a:avLst/>
          </a:prstGeom>
          <a:solidFill>
            <a:schemeClr val="bg1"/>
          </a:solidFill>
          <a:ln w="38100" cap="flat" cmpd="sng" algn="ctr">
            <a:solidFill>
              <a:schemeClr val="bg1">
                <a:lumMod val="85000"/>
              </a:scheme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5" name="Oval 14"/>
          <p:cNvSpPr/>
          <p:nvPr/>
        </p:nvSpPr>
        <p:spPr bwMode="auto">
          <a:xfrm>
            <a:off x="3733498" y="3792538"/>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17" name="Elbow Connector 16"/>
          <p:cNvCxnSpPr>
            <a:stCxn id="7" idx="6"/>
            <a:endCxn id="11" idx="2"/>
          </p:cNvCxnSpPr>
          <p:nvPr/>
        </p:nvCxnSpPr>
        <p:spPr bwMode="auto">
          <a:xfrm>
            <a:off x="1460198" y="4559300"/>
            <a:ext cx="2298700" cy="1333500"/>
          </a:xfrm>
          <a:prstGeom prst="curvedConnector3">
            <a:avLst/>
          </a:prstGeom>
          <a:noFill/>
          <a:ln w="25400" cap="flat" cmpd="sng" algn="ctr">
            <a:solidFill>
              <a:schemeClr val="bg1">
                <a:lumMod val="85000"/>
              </a:schemeClr>
            </a:solidFill>
            <a:prstDash val="solid"/>
            <a:round/>
            <a:headEnd type="none" w="med" len="med"/>
            <a:tailEnd type="triangle"/>
          </a:ln>
          <a:effectLst/>
        </p:spPr>
      </p:cxnSp>
      <p:cxnSp>
        <p:nvCxnSpPr>
          <p:cNvPr id="18" name="Elbow Connector 16"/>
          <p:cNvCxnSpPr>
            <a:stCxn id="6" idx="6"/>
            <a:endCxn id="12" idx="2"/>
          </p:cNvCxnSpPr>
          <p:nvPr/>
        </p:nvCxnSpPr>
        <p:spPr bwMode="auto">
          <a:xfrm>
            <a:off x="1498298" y="2959100"/>
            <a:ext cx="2260600" cy="409574"/>
          </a:xfrm>
          <a:prstGeom prst="curvedConnector3">
            <a:avLst/>
          </a:prstGeom>
          <a:noFill/>
          <a:ln w="25400" cap="flat" cmpd="sng" algn="ctr">
            <a:solidFill>
              <a:schemeClr val="tx1"/>
            </a:solidFill>
            <a:prstDash val="solid"/>
            <a:round/>
            <a:headEnd type="none" w="med" len="med"/>
            <a:tailEnd type="triangle"/>
          </a:ln>
          <a:effectLst/>
        </p:spPr>
      </p:cxnSp>
      <p:cxnSp>
        <p:nvCxnSpPr>
          <p:cNvPr id="19" name="Elbow Connector 16"/>
          <p:cNvCxnSpPr>
            <a:stCxn id="7" idx="6"/>
            <a:endCxn id="15" idx="2"/>
          </p:cNvCxnSpPr>
          <p:nvPr/>
        </p:nvCxnSpPr>
        <p:spPr bwMode="auto">
          <a:xfrm flipV="1">
            <a:off x="1460198" y="4021138"/>
            <a:ext cx="2273300" cy="538162"/>
          </a:xfrm>
          <a:prstGeom prst="curvedConnector3">
            <a:avLst/>
          </a:prstGeom>
          <a:noFill/>
          <a:ln w="25400" cap="flat" cmpd="sng" algn="ctr">
            <a:solidFill>
              <a:schemeClr val="tx1"/>
            </a:solidFill>
            <a:prstDash val="solid"/>
            <a:round/>
            <a:headEnd type="none" w="med" len="med"/>
            <a:tailEnd type="triangle"/>
          </a:ln>
          <a:effectLst/>
        </p:spPr>
      </p:cxnSp>
      <p:cxnSp>
        <p:nvCxnSpPr>
          <p:cNvPr id="20" name="Elbow Connector 16"/>
          <p:cNvCxnSpPr>
            <a:stCxn id="7" idx="6"/>
            <a:endCxn id="12" idx="2"/>
          </p:cNvCxnSpPr>
          <p:nvPr/>
        </p:nvCxnSpPr>
        <p:spPr bwMode="auto">
          <a:xfrm flipV="1">
            <a:off x="1460198" y="3368674"/>
            <a:ext cx="2298700" cy="1190626"/>
          </a:xfrm>
          <a:prstGeom prst="curvedConnector3">
            <a:avLst/>
          </a:prstGeom>
          <a:noFill/>
          <a:ln w="25400" cap="flat" cmpd="sng" algn="ctr">
            <a:solidFill>
              <a:schemeClr val="tx1"/>
            </a:solidFill>
            <a:prstDash val="solid"/>
            <a:round/>
            <a:headEnd type="none" w="med" len="med"/>
            <a:tailEnd type="triangle"/>
          </a:ln>
          <a:effectLst/>
        </p:spPr>
      </p:cxnSp>
      <p:cxnSp>
        <p:nvCxnSpPr>
          <p:cNvPr id="21" name="Elbow Connector 16"/>
          <p:cNvCxnSpPr>
            <a:stCxn id="6" idx="6"/>
            <a:endCxn id="10" idx="2"/>
          </p:cNvCxnSpPr>
          <p:nvPr/>
        </p:nvCxnSpPr>
        <p:spPr bwMode="auto">
          <a:xfrm flipV="1">
            <a:off x="1498298" y="2701924"/>
            <a:ext cx="2235200" cy="257176"/>
          </a:xfrm>
          <a:prstGeom prst="curvedConnector3">
            <a:avLst>
              <a:gd name="adj1" fmla="val 50000"/>
            </a:avLst>
          </a:prstGeom>
          <a:noFill/>
          <a:ln w="25400" cap="flat" cmpd="sng" algn="ctr">
            <a:solidFill>
              <a:schemeClr val="tx1"/>
            </a:solidFill>
            <a:prstDash val="solid"/>
            <a:round/>
            <a:headEnd type="none" w="med" len="med"/>
            <a:tailEnd type="triangle"/>
          </a:ln>
          <a:effectLst/>
        </p:spPr>
      </p:cxnSp>
      <p:cxnSp>
        <p:nvCxnSpPr>
          <p:cNvPr id="22" name="Elbow Connector 16"/>
          <p:cNvCxnSpPr>
            <a:stCxn id="6" idx="6"/>
            <a:endCxn id="9" idx="2"/>
          </p:cNvCxnSpPr>
          <p:nvPr/>
        </p:nvCxnSpPr>
        <p:spPr bwMode="auto">
          <a:xfrm flipV="1">
            <a:off x="1498298" y="2035175"/>
            <a:ext cx="2260600" cy="923925"/>
          </a:xfrm>
          <a:prstGeom prst="curvedConnector3">
            <a:avLst>
              <a:gd name="adj1" fmla="val 50000"/>
            </a:avLst>
          </a:prstGeom>
          <a:noFill/>
          <a:ln w="25400" cap="flat" cmpd="sng" algn="ctr">
            <a:solidFill>
              <a:schemeClr val="bg1">
                <a:lumMod val="85000"/>
              </a:schemeClr>
            </a:solidFill>
            <a:prstDash val="solid"/>
            <a:round/>
            <a:headEnd type="none" w="med" len="med"/>
            <a:tailEnd type="triangle"/>
          </a:ln>
          <a:effectLst/>
        </p:spPr>
      </p:cxnSp>
      <p:cxnSp>
        <p:nvCxnSpPr>
          <p:cNvPr id="33" name="Elbow Connector 16"/>
          <p:cNvCxnSpPr>
            <a:stCxn id="7" idx="6"/>
            <a:endCxn id="13" idx="2"/>
          </p:cNvCxnSpPr>
          <p:nvPr/>
        </p:nvCxnSpPr>
        <p:spPr bwMode="auto">
          <a:xfrm>
            <a:off x="1460198" y="4559300"/>
            <a:ext cx="2298700" cy="723900"/>
          </a:xfrm>
          <a:prstGeom prst="curvedConnector3">
            <a:avLst/>
          </a:prstGeom>
          <a:noFill/>
          <a:ln w="25400" cap="flat" cmpd="sng" algn="ctr">
            <a:solidFill>
              <a:schemeClr val="tx1"/>
            </a:solidFill>
            <a:prstDash val="solid"/>
            <a:round/>
            <a:headEnd type="none" w="med" len="med"/>
            <a:tailEnd type="triangle"/>
          </a:ln>
          <a:effectLst/>
        </p:spPr>
      </p:cxnSp>
      <p:cxnSp>
        <p:nvCxnSpPr>
          <p:cNvPr id="34" name="Elbow Connector 16"/>
          <p:cNvCxnSpPr>
            <a:stCxn id="7" idx="6"/>
            <a:endCxn id="14" idx="2"/>
          </p:cNvCxnSpPr>
          <p:nvPr/>
        </p:nvCxnSpPr>
        <p:spPr bwMode="auto">
          <a:xfrm>
            <a:off x="1460198" y="4559300"/>
            <a:ext cx="2298700" cy="114300"/>
          </a:xfrm>
          <a:prstGeom prst="curvedConnector3">
            <a:avLst/>
          </a:prstGeom>
          <a:noFill/>
          <a:ln w="25400" cap="flat" cmpd="sng" algn="ctr">
            <a:solidFill>
              <a:schemeClr val="bg1">
                <a:lumMod val="85000"/>
              </a:schemeClr>
            </a:solidFill>
            <a:prstDash val="solid"/>
            <a:round/>
            <a:headEnd type="none" w="med" len="med"/>
            <a:tailEnd type="triangle"/>
          </a:ln>
          <a:effectLst/>
        </p:spPr>
      </p:cxnSp>
      <p:sp>
        <p:nvSpPr>
          <p:cNvPr id="39" name="Oval 38"/>
          <p:cNvSpPr/>
          <p:nvPr/>
        </p:nvSpPr>
        <p:spPr bwMode="auto">
          <a:xfrm>
            <a:off x="3365198" y="1390650"/>
            <a:ext cx="1168400" cy="2344738"/>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40" name="Oval 39"/>
          <p:cNvSpPr/>
          <p:nvPr/>
        </p:nvSpPr>
        <p:spPr bwMode="auto">
          <a:xfrm>
            <a:off x="3403298" y="2987676"/>
            <a:ext cx="1168400" cy="3328193"/>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41" name="TextBox 40"/>
          <p:cNvSpPr txBox="1"/>
          <p:nvPr/>
        </p:nvSpPr>
        <p:spPr>
          <a:xfrm>
            <a:off x="434745" y="5226050"/>
            <a:ext cx="1593706" cy="400110"/>
          </a:xfrm>
          <a:prstGeom prst="rect">
            <a:avLst/>
          </a:prstGeom>
          <a:noFill/>
        </p:spPr>
        <p:txBody>
          <a:bodyPr wrap="none" rtlCol="0">
            <a:spAutoFit/>
          </a:bodyPr>
          <a:lstStyle/>
          <a:p>
            <a:r>
              <a:rPr lang="en-US" dirty="0" smtClean="0"/>
              <a:t>Cause / MIE</a:t>
            </a:r>
            <a:endParaRPr lang="en-US" dirty="0"/>
          </a:p>
        </p:txBody>
      </p:sp>
      <p:sp>
        <p:nvSpPr>
          <p:cNvPr id="42" name="TextBox 41"/>
          <p:cNvSpPr txBox="1"/>
          <p:nvPr/>
        </p:nvSpPr>
        <p:spPr>
          <a:xfrm>
            <a:off x="3227762" y="6392039"/>
            <a:ext cx="1468672" cy="400110"/>
          </a:xfrm>
          <a:prstGeom prst="rect">
            <a:avLst/>
          </a:prstGeom>
          <a:noFill/>
        </p:spPr>
        <p:txBody>
          <a:bodyPr wrap="none" rtlCol="0">
            <a:spAutoFit/>
          </a:bodyPr>
          <a:lstStyle/>
          <a:p>
            <a:r>
              <a:rPr lang="en-US" dirty="0" smtClean="0"/>
              <a:t>Chemical 1</a:t>
            </a:r>
            <a:endParaRPr lang="en-US" dirty="0"/>
          </a:p>
        </p:txBody>
      </p:sp>
      <p:sp>
        <p:nvSpPr>
          <p:cNvPr id="43" name="TextBox 42"/>
          <p:cNvSpPr txBox="1"/>
          <p:nvPr/>
        </p:nvSpPr>
        <p:spPr>
          <a:xfrm>
            <a:off x="7435862" y="2059095"/>
            <a:ext cx="1581138" cy="400110"/>
          </a:xfrm>
          <a:prstGeom prst="rect">
            <a:avLst/>
          </a:prstGeom>
          <a:noFill/>
        </p:spPr>
        <p:txBody>
          <a:bodyPr wrap="none" rtlCol="0">
            <a:spAutoFit/>
          </a:bodyPr>
          <a:lstStyle/>
          <a:p>
            <a:r>
              <a:rPr lang="en-US" dirty="0" smtClean="0"/>
              <a:t>Syndrome A</a:t>
            </a:r>
            <a:endParaRPr lang="en-US" dirty="0"/>
          </a:p>
        </p:txBody>
      </p:sp>
      <p:sp>
        <p:nvSpPr>
          <p:cNvPr id="44" name="TextBox 43"/>
          <p:cNvSpPr txBox="1"/>
          <p:nvPr/>
        </p:nvSpPr>
        <p:spPr>
          <a:xfrm>
            <a:off x="7435862" y="4651772"/>
            <a:ext cx="1581138" cy="400110"/>
          </a:xfrm>
          <a:prstGeom prst="rect">
            <a:avLst/>
          </a:prstGeom>
          <a:noFill/>
        </p:spPr>
        <p:txBody>
          <a:bodyPr wrap="none" rtlCol="0">
            <a:spAutoFit/>
          </a:bodyPr>
          <a:lstStyle/>
          <a:p>
            <a:r>
              <a:rPr lang="en-US" dirty="0" smtClean="0"/>
              <a:t>Syndrome B</a:t>
            </a:r>
            <a:endParaRPr lang="en-US" dirty="0"/>
          </a:p>
        </p:txBody>
      </p:sp>
      <p:sp>
        <p:nvSpPr>
          <p:cNvPr id="45" name="Rectangle 44"/>
          <p:cNvSpPr/>
          <p:nvPr/>
        </p:nvSpPr>
        <p:spPr bwMode="auto">
          <a:xfrm>
            <a:off x="10637" y="6082904"/>
            <a:ext cx="3227863" cy="93980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cxnSp>
        <p:nvCxnSpPr>
          <p:cNvPr id="28" name="Elbow Connector 16"/>
          <p:cNvCxnSpPr>
            <a:endCxn id="10" idx="2"/>
          </p:cNvCxnSpPr>
          <p:nvPr/>
        </p:nvCxnSpPr>
        <p:spPr bwMode="auto">
          <a:xfrm>
            <a:off x="1269698" y="1625600"/>
            <a:ext cx="2463800" cy="1076324"/>
          </a:xfrm>
          <a:prstGeom prst="curvedConnector3">
            <a:avLst/>
          </a:prstGeom>
          <a:noFill/>
          <a:ln w="25400" cap="flat" cmpd="sng" algn="ctr">
            <a:solidFill>
              <a:schemeClr val="tx1"/>
            </a:solidFill>
            <a:prstDash val="sysDash"/>
            <a:round/>
            <a:headEnd type="none" w="med" len="med"/>
            <a:tailEnd type="triangle"/>
          </a:ln>
          <a:effectLst/>
        </p:spPr>
      </p:cxnSp>
      <p:sp>
        <p:nvSpPr>
          <p:cNvPr id="8" name="TextBox 7"/>
          <p:cNvSpPr txBox="1"/>
          <p:nvPr/>
        </p:nvSpPr>
        <p:spPr>
          <a:xfrm>
            <a:off x="877431" y="1387445"/>
            <a:ext cx="327334" cy="400110"/>
          </a:xfrm>
          <a:prstGeom prst="rect">
            <a:avLst/>
          </a:prstGeom>
          <a:noFill/>
        </p:spPr>
        <p:txBody>
          <a:bodyPr wrap="none" rtlCol="0">
            <a:spAutoFit/>
          </a:bodyPr>
          <a:lstStyle/>
          <a:p>
            <a:r>
              <a:rPr lang="en-US" dirty="0" smtClean="0"/>
              <a:t>?</a:t>
            </a:r>
            <a:endParaRPr lang="en-US" dirty="0"/>
          </a:p>
        </p:txBody>
      </p:sp>
      <p:sp>
        <p:nvSpPr>
          <p:cNvPr id="30" name="Oval 29"/>
          <p:cNvSpPr/>
          <p:nvPr/>
        </p:nvSpPr>
        <p:spPr bwMode="auto">
          <a:xfrm>
            <a:off x="5187574" y="3187700"/>
            <a:ext cx="457200" cy="457200"/>
          </a:xfrm>
          <a:prstGeom prst="ellipse">
            <a:avLst/>
          </a:prstGeom>
          <a:solidFill>
            <a:schemeClr val="bg1"/>
          </a:solidFill>
          <a:ln w="38100" cap="flat" cmpd="sng" algn="ctr">
            <a:solidFill>
              <a:schemeClr val="bg1">
                <a:lumMod val="85000"/>
              </a:scheme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31" name="Oval 30"/>
          <p:cNvSpPr/>
          <p:nvPr/>
        </p:nvSpPr>
        <p:spPr bwMode="auto">
          <a:xfrm>
            <a:off x="5212524" y="5754581"/>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32" name="Oval 31"/>
          <p:cNvSpPr/>
          <p:nvPr/>
        </p:nvSpPr>
        <p:spPr bwMode="auto">
          <a:xfrm>
            <a:off x="5191458" y="5099420"/>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35" name="Oval 34"/>
          <p:cNvSpPr/>
          <p:nvPr/>
        </p:nvSpPr>
        <p:spPr bwMode="auto">
          <a:xfrm>
            <a:off x="5191458" y="4489820"/>
            <a:ext cx="457200" cy="457200"/>
          </a:xfrm>
          <a:prstGeom prst="ellipse">
            <a:avLst/>
          </a:prstGeom>
          <a:solidFill>
            <a:schemeClr val="bg1"/>
          </a:solidFill>
          <a:ln w="38100" cap="flat" cmpd="sng" algn="ctr">
            <a:solidFill>
              <a:schemeClr val="bg1">
                <a:lumMod val="85000"/>
              </a:scheme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36" name="Oval 35"/>
          <p:cNvSpPr/>
          <p:nvPr/>
        </p:nvSpPr>
        <p:spPr bwMode="auto">
          <a:xfrm>
            <a:off x="5187574" y="3837358"/>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37" name="Oval 36"/>
          <p:cNvSpPr/>
          <p:nvPr/>
        </p:nvSpPr>
        <p:spPr bwMode="auto">
          <a:xfrm>
            <a:off x="4835858" y="3032496"/>
            <a:ext cx="1168400" cy="3328193"/>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38" name="TextBox 37"/>
          <p:cNvSpPr txBox="1"/>
          <p:nvPr/>
        </p:nvSpPr>
        <p:spPr>
          <a:xfrm>
            <a:off x="4733416" y="6415640"/>
            <a:ext cx="1468672" cy="400110"/>
          </a:xfrm>
          <a:prstGeom prst="rect">
            <a:avLst/>
          </a:prstGeom>
          <a:noFill/>
        </p:spPr>
        <p:txBody>
          <a:bodyPr wrap="none" rtlCol="0">
            <a:spAutoFit/>
          </a:bodyPr>
          <a:lstStyle/>
          <a:p>
            <a:r>
              <a:rPr lang="en-US" dirty="0" smtClean="0"/>
              <a:t>Chemical 2</a:t>
            </a:r>
            <a:endParaRPr lang="en-US" dirty="0"/>
          </a:p>
        </p:txBody>
      </p:sp>
      <p:sp>
        <p:nvSpPr>
          <p:cNvPr id="46" name="Oval 45"/>
          <p:cNvSpPr/>
          <p:nvPr/>
        </p:nvSpPr>
        <p:spPr bwMode="auto">
          <a:xfrm>
            <a:off x="6557688" y="5730536"/>
            <a:ext cx="457200" cy="457200"/>
          </a:xfrm>
          <a:prstGeom prst="ellipse">
            <a:avLst/>
          </a:prstGeom>
          <a:solidFill>
            <a:schemeClr val="bg1"/>
          </a:solidFill>
          <a:ln w="38100" cap="flat" cmpd="sng" algn="ctr">
            <a:solidFill>
              <a:schemeClr val="bg1">
                <a:lumMod val="85000"/>
              </a:scheme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47" name="Oval 46"/>
          <p:cNvSpPr/>
          <p:nvPr/>
        </p:nvSpPr>
        <p:spPr bwMode="auto">
          <a:xfrm>
            <a:off x="6557688" y="3206410"/>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48" name="Oval 47"/>
          <p:cNvSpPr/>
          <p:nvPr/>
        </p:nvSpPr>
        <p:spPr bwMode="auto">
          <a:xfrm>
            <a:off x="6557688" y="5120936"/>
            <a:ext cx="457200" cy="457200"/>
          </a:xfrm>
          <a:prstGeom prst="ellipse">
            <a:avLst/>
          </a:prstGeom>
          <a:solidFill>
            <a:schemeClr val="bg1">
              <a:lumMod val="75000"/>
            </a:schemeClr>
          </a:solidFill>
          <a:ln w="381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49" name="Oval 48"/>
          <p:cNvSpPr/>
          <p:nvPr/>
        </p:nvSpPr>
        <p:spPr bwMode="auto">
          <a:xfrm>
            <a:off x="6557688" y="4511336"/>
            <a:ext cx="457200" cy="457200"/>
          </a:xfrm>
          <a:prstGeom prst="ellipse">
            <a:avLst/>
          </a:prstGeom>
          <a:solidFill>
            <a:schemeClr val="bg1"/>
          </a:solidFill>
          <a:ln w="38100" cap="flat" cmpd="sng" algn="ctr">
            <a:solidFill>
              <a:schemeClr val="bg1">
                <a:lumMod val="85000"/>
              </a:scheme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51" name="Oval 50"/>
          <p:cNvSpPr/>
          <p:nvPr/>
        </p:nvSpPr>
        <p:spPr bwMode="auto">
          <a:xfrm>
            <a:off x="6202088" y="3054012"/>
            <a:ext cx="1168400" cy="3328193"/>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52" name="TextBox 51"/>
          <p:cNvSpPr txBox="1"/>
          <p:nvPr/>
        </p:nvSpPr>
        <p:spPr>
          <a:xfrm>
            <a:off x="6191350" y="6457890"/>
            <a:ext cx="1468672" cy="400110"/>
          </a:xfrm>
          <a:prstGeom prst="rect">
            <a:avLst/>
          </a:prstGeom>
          <a:noFill/>
        </p:spPr>
        <p:txBody>
          <a:bodyPr wrap="none" rtlCol="0">
            <a:spAutoFit/>
          </a:bodyPr>
          <a:lstStyle/>
          <a:p>
            <a:r>
              <a:rPr lang="en-US" dirty="0" smtClean="0"/>
              <a:t>Chemical 3</a:t>
            </a:r>
            <a:endParaRPr lang="en-US" dirty="0"/>
          </a:p>
        </p:txBody>
      </p:sp>
      <p:sp>
        <p:nvSpPr>
          <p:cNvPr id="53" name="Oval 52"/>
          <p:cNvSpPr/>
          <p:nvPr/>
        </p:nvSpPr>
        <p:spPr bwMode="auto">
          <a:xfrm>
            <a:off x="6557688" y="3837358"/>
            <a:ext cx="457200" cy="457200"/>
          </a:xfrm>
          <a:prstGeom prst="ellipse">
            <a:avLst/>
          </a:prstGeom>
          <a:solidFill>
            <a:schemeClr val="bg1"/>
          </a:solidFill>
          <a:ln w="38100" cap="flat" cmpd="sng" algn="ctr">
            <a:solidFill>
              <a:schemeClr val="bg1">
                <a:lumMod val="85000"/>
              </a:schemeClr>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63289177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Issues with </a:t>
            </a:r>
            <a:r>
              <a:rPr lang="en-US" i="1" dirty="0" smtClean="0"/>
              <a:t>In Vivo </a:t>
            </a:r>
            <a:r>
              <a:rPr lang="en-US" dirty="0" smtClean="0"/>
              <a:t>data</a:t>
            </a:r>
            <a:endParaRPr lang="en-US" dirty="0"/>
          </a:p>
        </p:txBody>
      </p:sp>
      <p:sp>
        <p:nvSpPr>
          <p:cNvPr id="5" name="Content Placeholder 4"/>
          <p:cNvSpPr>
            <a:spLocks noGrp="1"/>
          </p:cNvSpPr>
          <p:nvPr>
            <p:ph idx="1"/>
          </p:nvPr>
        </p:nvSpPr>
        <p:spPr>
          <a:xfrm>
            <a:off x="470648" y="1358155"/>
            <a:ext cx="7987552" cy="4724400"/>
          </a:xfrm>
        </p:spPr>
        <p:txBody>
          <a:bodyPr/>
          <a:lstStyle/>
          <a:p>
            <a:r>
              <a:rPr lang="en-US" sz="2000" dirty="0" smtClean="0"/>
              <a:t>Statistical issues</a:t>
            </a:r>
          </a:p>
          <a:p>
            <a:pPr lvl="1"/>
            <a:r>
              <a:rPr lang="en-US" sz="1800" dirty="0" smtClean="0"/>
              <a:t>Not enough animals, studies only run once</a:t>
            </a:r>
          </a:p>
          <a:p>
            <a:pPr lvl="1"/>
            <a:r>
              <a:rPr lang="en-US" sz="1800" dirty="0" smtClean="0"/>
              <a:t>Random variation in disease occurrence independent of treatment</a:t>
            </a:r>
          </a:p>
          <a:p>
            <a:pPr lvl="1"/>
            <a:r>
              <a:rPr lang="en-US" sz="1800" dirty="0" smtClean="0"/>
              <a:t>False positives and false negatives</a:t>
            </a:r>
          </a:p>
          <a:p>
            <a:r>
              <a:rPr lang="en-US" sz="2000" dirty="0" smtClean="0"/>
              <a:t>Observer </a:t>
            </a:r>
            <a:r>
              <a:rPr lang="en-US" sz="2000" dirty="0" smtClean="0"/>
              <a:t>Severity </a:t>
            </a:r>
            <a:r>
              <a:rPr lang="en-US" sz="2000" dirty="0" smtClean="0"/>
              <a:t>Bias</a:t>
            </a:r>
            <a:endParaRPr lang="en-US" sz="2000" dirty="0" smtClean="0"/>
          </a:p>
          <a:p>
            <a:pPr lvl="1"/>
            <a:r>
              <a:rPr lang="en-US" sz="1800" dirty="0" smtClean="0"/>
              <a:t>Record severe effects and ignore less severe ones</a:t>
            </a:r>
          </a:p>
          <a:p>
            <a:r>
              <a:rPr lang="en-US" sz="2000" dirty="0"/>
              <a:t>D</a:t>
            </a:r>
            <a:r>
              <a:rPr lang="en-US" sz="2000" dirty="0" smtClean="0"/>
              <a:t>ose spacing issues</a:t>
            </a:r>
          </a:p>
          <a:p>
            <a:pPr lvl="1"/>
            <a:r>
              <a:rPr lang="en-US" sz="1800" dirty="0" smtClean="0"/>
              <a:t>Not high or low enough, not closely spaced enough</a:t>
            </a:r>
          </a:p>
          <a:p>
            <a:r>
              <a:rPr lang="en-US" sz="2000" dirty="0" smtClean="0"/>
              <a:t>Imperfect control of key independent variables</a:t>
            </a:r>
          </a:p>
          <a:p>
            <a:pPr lvl="1"/>
            <a:r>
              <a:rPr lang="en-US" sz="1800" dirty="0" smtClean="0"/>
              <a:t>diet, animal handling, dosing schedule, strain, …</a:t>
            </a:r>
          </a:p>
          <a:p>
            <a:r>
              <a:rPr lang="en-US" sz="2000" dirty="0" smtClean="0"/>
              <a:t>Effect </a:t>
            </a:r>
            <a:r>
              <a:rPr lang="en-US" sz="2000" dirty="0" smtClean="0"/>
              <a:t>Description </a:t>
            </a:r>
            <a:r>
              <a:rPr lang="en-US" sz="2000" dirty="0" smtClean="0"/>
              <a:t>Heterogeneity</a:t>
            </a:r>
            <a:endParaRPr lang="en-US" sz="2000" dirty="0" smtClean="0"/>
          </a:p>
          <a:p>
            <a:pPr lvl="1"/>
            <a:r>
              <a:rPr lang="en-US" sz="1800" dirty="0" smtClean="0"/>
              <a:t>E.g. adenoma/carcinoma splitting and lumping</a:t>
            </a:r>
          </a:p>
          <a:p>
            <a:pPr lvl="1"/>
            <a:endParaRPr lang="en-US" sz="1800" dirty="0" smtClean="0"/>
          </a:p>
          <a:p>
            <a:pPr lvl="1"/>
            <a:endParaRPr lang="en-US" sz="1800" dirty="0"/>
          </a:p>
        </p:txBody>
      </p:sp>
      <p:sp>
        <p:nvSpPr>
          <p:cNvPr id="3" name="Slide Number Placeholder 2"/>
          <p:cNvSpPr>
            <a:spLocks noGrp="1"/>
          </p:cNvSpPr>
          <p:nvPr>
            <p:ph type="sldNum" sz="quarter" idx="10"/>
          </p:nvPr>
        </p:nvSpPr>
        <p:spPr/>
        <p:txBody>
          <a:bodyPr/>
          <a:lstStyle/>
          <a:p>
            <a:pPr algn="r" rtl="0" eaLnBrk="0" fontAlgn="base" hangingPunct="0">
              <a:spcBef>
                <a:spcPct val="0"/>
              </a:spcBef>
              <a:spcAft>
                <a:spcPct val="0"/>
              </a:spcAft>
              <a:defRPr/>
            </a:pPr>
            <a:fld id="{BC14B1EB-B739-4AAE-9D23-05DD1062B35A}"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7</a:t>
            </a:fld>
            <a:endParaRPr lang="en-US" sz="1000" b="1" kern="1200" dirty="0">
              <a:solidFill>
                <a:srgbClr val="003F69"/>
              </a:solidFill>
              <a:latin typeface="Arial" charset="0"/>
              <a:ea typeface="ＭＳ Ｐゴシック" pitchFamily="1" charset="-128"/>
              <a:cs typeface="+mn-cs"/>
            </a:endParaRPr>
          </a:p>
        </p:txBody>
      </p:sp>
    </p:spTree>
    <p:extLst>
      <p:ext uri="{BB962C8B-B14F-4D97-AF65-F5344CB8AC3E}">
        <p14:creationId xmlns:p14="http://schemas.microsoft.com/office/powerpoint/2010/main" val="300693422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Severity Bias Examples</a:t>
            </a:r>
            <a:endParaRPr lang="en-US" dirty="0"/>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defRPr/>
            </a:pPr>
            <a:fld id="{46B73DBA-4F12-402C-AFC3-E98E4E1745A8}"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8</a:t>
            </a:fld>
            <a:endParaRPr lang="en-US" sz="1000" b="1" kern="1200" dirty="0">
              <a:solidFill>
                <a:srgbClr val="003F69"/>
              </a:solidFill>
              <a:latin typeface="Arial" charset="0"/>
              <a:ea typeface="ＭＳ Ｐゴシック" pitchFamily="1" charset="-128"/>
              <a:cs typeface="+mn-cs"/>
            </a:endParaRPr>
          </a:p>
        </p:txBody>
      </p:sp>
      <p:pic>
        <p:nvPicPr>
          <p:cNvPr id="2" name="Picture 1"/>
          <p:cNvPicPr>
            <a:picLocks noChangeAspect="1"/>
          </p:cNvPicPr>
          <p:nvPr/>
        </p:nvPicPr>
        <p:blipFill>
          <a:blip r:embed="rId2"/>
          <a:stretch>
            <a:fillRect/>
          </a:stretch>
        </p:blipFill>
        <p:spPr>
          <a:xfrm>
            <a:off x="0" y="1305394"/>
            <a:ext cx="4346812" cy="5552606"/>
          </a:xfrm>
          <a:prstGeom prst="rect">
            <a:avLst/>
          </a:prstGeom>
        </p:spPr>
      </p:pic>
      <p:pic>
        <p:nvPicPr>
          <p:cNvPr id="7" name="Picture 6"/>
          <p:cNvPicPr>
            <a:picLocks noChangeAspect="1"/>
          </p:cNvPicPr>
          <p:nvPr/>
        </p:nvPicPr>
        <p:blipFill>
          <a:blip r:embed="rId3"/>
          <a:stretch>
            <a:fillRect/>
          </a:stretch>
        </p:blipFill>
        <p:spPr>
          <a:xfrm>
            <a:off x="4810907" y="1162901"/>
            <a:ext cx="4204745" cy="5695099"/>
          </a:xfrm>
          <a:prstGeom prst="rect">
            <a:avLst/>
          </a:prstGeom>
        </p:spPr>
      </p:pic>
      <p:sp>
        <p:nvSpPr>
          <p:cNvPr id="10" name="Oval 9"/>
          <p:cNvSpPr/>
          <p:nvPr/>
        </p:nvSpPr>
        <p:spPr bwMode="auto">
          <a:xfrm>
            <a:off x="1671851" y="3262831"/>
            <a:ext cx="2674961" cy="818866"/>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
        <p:nvSpPr>
          <p:cNvPr id="11" name="Oval 10"/>
          <p:cNvSpPr/>
          <p:nvPr/>
        </p:nvSpPr>
        <p:spPr bwMode="auto">
          <a:xfrm>
            <a:off x="5413612" y="2275642"/>
            <a:ext cx="3730388" cy="1477491"/>
          </a:xfrm>
          <a:prstGeom prst="ellipse">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40764268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133600" y="1044054"/>
            <a:ext cx="3528316" cy="5616196"/>
          </a:xfrm>
          <a:prstGeom prst="rect">
            <a:avLst/>
          </a:prstGeom>
        </p:spPr>
      </p:pic>
      <p:sp>
        <p:nvSpPr>
          <p:cNvPr id="2" name="Title 1"/>
          <p:cNvSpPr>
            <a:spLocks noGrp="1"/>
          </p:cNvSpPr>
          <p:nvPr>
            <p:ph type="title"/>
          </p:nvPr>
        </p:nvSpPr>
        <p:spPr/>
        <p:txBody>
          <a:bodyPr/>
          <a:lstStyle/>
          <a:p>
            <a:r>
              <a:rPr lang="en-US" dirty="0" smtClean="0"/>
              <a:t>Description Heterogeneity</a:t>
            </a:r>
            <a:endParaRPr lang="en-US" dirty="0"/>
          </a:p>
        </p:txBody>
      </p:sp>
      <p:sp>
        <p:nvSpPr>
          <p:cNvPr id="3" name="Slide Number Placeholder 2"/>
          <p:cNvSpPr>
            <a:spLocks noGrp="1"/>
          </p:cNvSpPr>
          <p:nvPr>
            <p:ph type="sldNum" sz="quarter" idx="10"/>
          </p:nvPr>
        </p:nvSpPr>
        <p:spPr/>
        <p:txBody>
          <a:bodyPr/>
          <a:lstStyle/>
          <a:p>
            <a:pPr algn="r" rtl="0" eaLnBrk="0" fontAlgn="base" hangingPunct="0">
              <a:spcBef>
                <a:spcPct val="0"/>
              </a:spcBef>
              <a:spcAft>
                <a:spcPct val="0"/>
              </a:spcAft>
              <a:defRPr/>
            </a:pPr>
            <a:fld id="{BC14B1EB-B739-4AAE-9D23-05DD1062B35A}" type="slidenum">
              <a:rPr lang="en-US" sz="1000" b="1" kern="1200" smtClean="0">
                <a:solidFill>
                  <a:srgbClr val="003F69"/>
                </a:solidFill>
                <a:latin typeface="Arial" charset="0"/>
                <a:ea typeface="ＭＳ Ｐゴシック" pitchFamily="1" charset="-128"/>
                <a:cs typeface="+mn-cs"/>
              </a:rPr>
              <a:pPr algn="r" rtl="0" eaLnBrk="0" fontAlgn="base" hangingPunct="0">
                <a:spcBef>
                  <a:spcPct val="0"/>
                </a:spcBef>
                <a:spcAft>
                  <a:spcPct val="0"/>
                </a:spcAft>
                <a:defRPr/>
              </a:pPr>
              <a:t>9</a:t>
            </a:fld>
            <a:endParaRPr lang="en-US" sz="1000" b="1" kern="1200" dirty="0">
              <a:solidFill>
                <a:srgbClr val="003F69"/>
              </a:solidFill>
              <a:latin typeface="Arial" charset="0"/>
              <a:ea typeface="ＭＳ Ｐゴシック" pitchFamily="1" charset="-128"/>
              <a:cs typeface="+mn-cs"/>
            </a:endParaRPr>
          </a:p>
        </p:txBody>
      </p:sp>
      <p:sp>
        <p:nvSpPr>
          <p:cNvPr id="6" name="TextBox 5"/>
          <p:cNvSpPr txBox="1"/>
          <p:nvPr/>
        </p:nvSpPr>
        <p:spPr>
          <a:xfrm>
            <a:off x="5085476" y="4124036"/>
            <a:ext cx="1152880" cy="1323439"/>
          </a:xfrm>
          <a:prstGeom prst="rect">
            <a:avLst/>
          </a:prstGeom>
          <a:solidFill>
            <a:schemeClr val="bg1"/>
          </a:solidFill>
        </p:spPr>
        <p:txBody>
          <a:bodyPr wrap="none" rtlCol="0">
            <a:spAutoFit/>
          </a:bodyPr>
          <a:lstStyle/>
          <a:p>
            <a:r>
              <a:rPr lang="en-US" dirty="0" smtClean="0"/>
              <a:t>Opacity</a:t>
            </a:r>
          </a:p>
          <a:p>
            <a:endParaRPr lang="en-US" dirty="0"/>
          </a:p>
          <a:p>
            <a:endParaRPr lang="en-US" dirty="0"/>
          </a:p>
          <a:p>
            <a:r>
              <a:rPr lang="en-US" dirty="0" smtClean="0"/>
              <a:t>Cataract</a:t>
            </a:r>
            <a:endParaRPr lang="en-US" dirty="0" smtClean="0"/>
          </a:p>
        </p:txBody>
      </p:sp>
      <p:sp>
        <p:nvSpPr>
          <p:cNvPr id="7" name="TextBox 6"/>
          <p:cNvSpPr txBox="1"/>
          <p:nvPr/>
        </p:nvSpPr>
        <p:spPr>
          <a:xfrm>
            <a:off x="5085476" y="2362268"/>
            <a:ext cx="1651414" cy="1323439"/>
          </a:xfrm>
          <a:prstGeom prst="rect">
            <a:avLst/>
          </a:prstGeom>
          <a:solidFill>
            <a:schemeClr val="bg1"/>
          </a:solidFill>
        </p:spPr>
        <p:txBody>
          <a:bodyPr wrap="none" rtlCol="0">
            <a:spAutoFit/>
          </a:bodyPr>
          <a:lstStyle/>
          <a:p>
            <a:r>
              <a:rPr lang="en-US" dirty="0" smtClean="0"/>
              <a:t>Keratitis</a:t>
            </a:r>
          </a:p>
          <a:p>
            <a:endParaRPr lang="en-US" dirty="0"/>
          </a:p>
          <a:p>
            <a:endParaRPr lang="en-US" dirty="0"/>
          </a:p>
          <a:p>
            <a:r>
              <a:rPr lang="en-US" dirty="0" smtClean="0"/>
              <a:t>Inflammation</a:t>
            </a:r>
            <a:endParaRPr lang="en-US" dirty="0"/>
          </a:p>
        </p:txBody>
      </p:sp>
    </p:spTree>
    <p:extLst>
      <p:ext uri="{BB962C8B-B14F-4D97-AF65-F5344CB8AC3E}">
        <p14:creationId xmlns:p14="http://schemas.microsoft.com/office/powerpoint/2010/main" val="62985995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0000"/>
          </a:solidFill>
          <a:prstDash val="solid"/>
          <a:round/>
          <a:headEnd type="none" w="med" len="med"/>
          <a:tailEnd type="none" w="med" len="med"/>
        </a:ln>
        <a:effectLst/>
      </a:spPr>
      <a:bodyPr vert="horz" wrap="none" lIns="91440" tIns="45720" rIns="91440" bIns="45720" numCol="1" rtlCol="0" anchor="t" anchorCtr="0" compatLnSpc="1">
        <a:prstTxWarp prst="textNoShape">
          <a:avLst/>
        </a:prstTxWarp>
        <a:noAutofit/>
      </a:bodyPr>
      <a:lstStyle>
        <a:defPPr marL="0" marR="0" indent="0" algn="l" defTabSz="914400" rtl="0" eaLnBrk="0" fontAlgn="base" latinLnBrk="0" hangingPunct="0">
          <a:lnSpc>
            <a:spcPct val="100000"/>
          </a:lnSpc>
          <a:spcBef>
            <a:spcPct val="0"/>
          </a:spcBef>
          <a:spcAft>
            <a:spcPct val="0"/>
          </a:spcAft>
          <a:buClrTx/>
          <a:buSzTx/>
          <a:buFontTx/>
          <a:buNone/>
          <a:tabLst/>
          <a:defRPr kumimoji="0" sz="16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noFill/>
        <a:ln w="25400" cap="flat" cmpd="sng" algn="ctr">
          <a:solidFill>
            <a:schemeClr val="tx1"/>
          </a:solidFill>
          <a:prstDash val="solid"/>
          <a:round/>
          <a:headEnd type="none" w="med" len="med"/>
          <a:tailEnd type="arrow"/>
        </a:ln>
        <a:effectLst/>
      </a:spPr>
      <a:body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6_Blank Presentation">
  <a:themeElements>
    <a:clrScheme name="6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Blank Presentation 13">
        <a:dk1>
          <a:srgbClr val="FF0000"/>
        </a:dk1>
        <a:lt1>
          <a:srgbClr val="FFFFFF"/>
        </a:lt1>
        <a:dk2>
          <a:srgbClr val="000000"/>
        </a:dk2>
        <a:lt2>
          <a:srgbClr val="808080"/>
        </a:lt2>
        <a:accent1>
          <a:srgbClr val="BBE0E3"/>
        </a:accent1>
        <a:accent2>
          <a:srgbClr val="333399"/>
        </a:accent2>
        <a:accent3>
          <a:srgbClr val="FFFFFF"/>
        </a:accent3>
        <a:accent4>
          <a:srgbClr val="DA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3_Blank Presentation">
  <a:themeElements>
    <a:clrScheme name="6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Blank Presentation 13">
        <a:dk1>
          <a:srgbClr val="FF0000"/>
        </a:dk1>
        <a:lt1>
          <a:srgbClr val="FFFFFF"/>
        </a:lt1>
        <a:dk2>
          <a:srgbClr val="000000"/>
        </a:dk2>
        <a:lt2>
          <a:srgbClr val="808080"/>
        </a:lt2>
        <a:accent1>
          <a:srgbClr val="BBE0E3"/>
        </a:accent1>
        <a:accent2>
          <a:srgbClr val="333399"/>
        </a:accent2>
        <a:accent3>
          <a:srgbClr val="FFFFFF"/>
        </a:accent3>
        <a:accent4>
          <a:srgbClr val="DA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2_Blank Presentation">
  <a:themeElements>
    <a:clrScheme name="6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Blank Presentation 13">
        <a:dk1>
          <a:srgbClr val="FF0000"/>
        </a:dk1>
        <a:lt1>
          <a:srgbClr val="FFFFFF"/>
        </a:lt1>
        <a:dk2>
          <a:srgbClr val="000000"/>
        </a:dk2>
        <a:lt2>
          <a:srgbClr val="808080"/>
        </a:lt2>
        <a:accent1>
          <a:srgbClr val="BBE0E3"/>
        </a:accent1>
        <a:accent2>
          <a:srgbClr val="333399"/>
        </a:accent2>
        <a:accent3>
          <a:srgbClr val="FFFFFF"/>
        </a:accent3>
        <a:accent4>
          <a:srgbClr val="DA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6_Blank Presentation">
  <a:themeElements>
    <a:clrScheme name="6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Blank Presentation 13">
        <a:dk1>
          <a:srgbClr val="FF0000"/>
        </a:dk1>
        <a:lt1>
          <a:srgbClr val="FFFFFF"/>
        </a:lt1>
        <a:dk2>
          <a:srgbClr val="000000"/>
        </a:dk2>
        <a:lt2>
          <a:srgbClr val="808080"/>
        </a:lt2>
        <a:accent1>
          <a:srgbClr val="BBE0E3"/>
        </a:accent1>
        <a:accent2>
          <a:srgbClr val="333399"/>
        </a:accent2>
        <a:accent3>
          <a:srgbClr val="FFFFFF"/>
        </a:accent3>
        <a:accent4>
          <a:srgbClr val="DA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0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1"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FF0000"/>
        </a:dk1>
        <a:lt1>
          <a:srgbClr val="FFFFFF"/>
        </a:lt1>
        <a:dk2>
          <a:srgbClr val="000000"/>
        </a:dk2>
        <a:lt2>
          <a:srgbClr val="808080"/>
        </a:lt2>
        <a:accent1>
          <a:srgbClr val="BBE0E3"/>
        </a:accent1>
        <a:accent2>
          <a:srgbClr val="333399"/>
        </a:accent2>
        <a:accent3>
          <a:srgbClr val="FFFFFF"/>
        </a:accent3>
        <a:accent4>
          <a:srgbClr val="DA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29552</TotalTime>
  <Words>1047</Words>
  <Application>Microsoft Office PowerPoint</Application>
  <PresentationFormat>On-screen Show (4:3)</PresentationFormat>
  <Paragraphs>201</Paragraphs>
  <Slides>26</Slides>
  <Notes>1</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26</vt:i4>
      </vt:variant>
    </vt:vector>
  </HeadingPairs>
  <TitlesOfParts>
    <vt:vector size="40" baseType="lpstr">
      <vt:lpstr>Arial Unicode MS</vt:lpstr>
      <vt:lpstr>MS PGothic</vt:lpstr>
      <vt:lpstr>Arial</vt:lpstr>
      <vt:lpstr>Calibri</vt:lpstr>
      <vt:lpstr>Courier New</vt:lpstr>
      <vt:lpstr>Times</vt:lpstr>
      <vt:lpstr>Times New Roman</vt:lpstr>
      <vt:lpstr>Wingdings</vt:lpstr>
      <vt:lpstr>1_Blank Presentation</vt:lpstr>
      <vt:lpstr>6_Blank Presentation</vt:lpstr>
      <vt:lpstr>23_Blank Presentation</vt:lpstr>
      <vt:lpstr>22_Blank Presentation</vt:lpstr>
      <vt:lpstr>36_Blank Presentation</vt:lpstr>
      <vt:lpstr>40_Blank Presentation</vt:lpstr>
      <vt:lpstr>Toxicity Syndromes from ToxRefDB </vt:lpstr>
      <vt:lpstr>Goals</vt:lpstr>
      <vt:lpstr>Syndrome Definition</vt:lpstr>
      <vt:lpstr>Down Syndrome Features Cause: full or partial extra coy of Chromosome 21</vt:lpstr>
      <vt:lpstr>Defining Syndrome Group of effects often co-occurring with same cause One effect can be part of multiple syndromes</vt:lpstr>
      <vt:lpstr>Syndrome A or Syndrome B?</vt:lpstr>
      <vt:lpstr>Issues with In Vivo data</vt:lpstr>
      <vt:lpstr>Severity Bias Examples</vt:lpstr>
      <vt:lpstr>Description Heterogeneity</vt:lpstr>
      <vt:lpstr>Lots of endpoints</vt:lpstr>
      <vt:lpstr>“Hemoglobin Decrease Syndrome”</vt:lpstr>
      <vt:lpstr>Study Types Used For Examples</vt:lpstr>
      <vt:lpstr>Definition of Endpoints</vt:lpstr>
      <vt:lpstr>Statistical analyses</vt:lpstr>
      <vt:lpstr>PowerPoint Presentation</vt:lpstr>
      <vt:lpstr>PowerPoint Presentation</vt:lpstr>
      <vt:lpstr>PowerPoint Presentation</vt:lpstr>
      <vt:lpstr>PowerPoint Presentation</vt:lpstr>
      <vt:lpstr>Cross-organ syndrome (?)</vt:lpstr>
      <vt:lpstr>Thyroid Gland</vt:lpstr>
      <vt:lpstr>Developmental Malformations</vt:lpstr>
      <vt:lpstr>Specific Developmental “Syndrome”</vt:lpstr>
      <vt:lpstr>Analysis using NTP individual animal data</vt:lpstr>
      <vt:lpstr>Summary</vt:lpstr>
      <vt:lpstr>Hematopoiesis</vt:lpstr>
      <vt:lpstr>D’Arcy Thompson’s  Principle of Negligibility</vt:lpstr>
    </vt:vector>
  </TitlesOfParts>
  <Company>EPA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Kavlock</dc:creator>
  <cp:lastModifiedBy>Judson, Richard</cp:lastModifiedBy>
  <cp:revision>727</cp:revision>
  <dcterms:created xsi:type="dcterms:W3CDTF">2009-08-19T23:33:28Z</dcterms:created>
  <dcterms:modified xsi:type="dcterms:W3CDTF">2015-03-03T18:21:13Z</dcterms:modified>
</cp:coreProperties>
</file>